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8" r:id="rId3"/>
    <p:sldId id="260" r:id="rId4"/>
    <p:sldId id="257" r:id="rId5"/>
    <p:sldId id="262" r:id="rId6"/>
    <p:sldId id="261" r:id="rId7"/>
    <p:sldId id="263" r:id="rId8"/>
    <p:sldId id="789" r:id="rId9"/>
    <p:sldId id="791" r:id="rId10"/>
    <p:sldId id="284" r:id="rId11"/>
    <p:sldId id="798" r:id="rId12"/>
    <p:sldId id="792" r:id="rId13"/>
    <p:sldId id="800" r:id="rId14"/>
    <p:sldId id="799" r:id="rId15"/>
    <p:sldId id="801" r:id="rId16"/>
    <p:sldId id="790" r:id="rId17"/>
    <p:sldId id="793" r:id="rId18"/>
    <p:sldId id="794" r:id="rId19"/>
    <p:sldId id="795" r:id="rId20"/>
    <p:sldId id="796" r:id="rId21"/>
    <p:sldId id="797" r:id="rId22"/>
    <p:sldId id="281" r:id="rId23"/>
    <p:sldId id="282" r:id="rId24"/>
  </p:sldIdLst>
  <p:sldSz cx="9144000" cy="5143500" type="screen16x9"/>
  <p:notesSz cx="6858000" cy="9144000"/>
  <p:embeddedFontLst>
    <p:embeddedFont>
      <p:font typeface="Architects Daughter" panose="020B0604020202020204" charset="0"/>
      <p:regular r:id="rId26"/>
    </p:embeddedFont>
    <p:embeddedFont>
      <p:font typeface="Corbel" panose="020B05030202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27" autoAdjust="0"/>
  </p:normalViewPr>
  <p:slideViewPr>
    <p:cSldViewPr snapToGrid="0">
      <p:cViewPr varScale="1">
        <p:scale>
          <a:sx n="98" d="100"/>
          <a:sy n="98"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s.intel.com/technology/2019/05/autonomous-manufacturing-comes-to-life-at-the-intel-5g-and-iot-innovation-center/#gs.xsnw7d"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therobotreport.com/nvidia-jetson-xaver-nx-som-edge-ai-applications/" TargetMode="External"/><Relationship Id="rId4" Type="http://schemas.openxmlformats.org/officeDocument/2006/relationships/hyperlink" Target="https://www.therobotreport.com/category/technologies/microprocessors-soc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TensorFlow Lite was developed by Google and has application programming interfaces [APIs] for many programming languages, including Java, C++, Python, Swift and Objective-C. It is optimized for on-device applications and provides an interpreter tuned for on-device ML. Custom models are converted in TensorFlow Lite format, and their size is optimized to increase efficiency.</a:t>
            </a:r>
          </a:p>
          <a:p>
            <a:endParaRPr lang="en-IN" dirty="0"/>
          </a:p>
          <a:p>
            <a:r>
              <a:rPr lang="en-IN" dirty="0"/>
              <a:t>ML for Firebase was also developed by Google. It targets mobile platforms and uses TensorFlow Lite, Google Cloud Vision API, and Android Neural Networks API to provide on-device ML features, such as facial detection, bar-code scanning, and object detection, among others.</a:t>
            </a:r>
          </a:p>
          <a:p>
            <a:endParaRPr lang="en-IN" dirty="0"/>
          </a:p>
          <a:p>
            <a:r>
              <a:rPr lang="en-IN" dirty="0" err="1"/>
              <a:t>PyTorch</a:t>
            </a:r>
            <a:r>
              <a:rPr lang="en-IN" dirty="0"/>
              <a:t> Mobile was developed by Facebook. The currently experimental release targets the two major mobile platforms and deploys on the mobile devices models that were trained and saved as </a:t>
            </a:r>
            <a:r>
              <a:rPr lang="en-IN" dirty="0" err="1"/>
              <a:t>torchscript</a:t>
            </a:r>
            <a:r>
              <a:rPr lang="en-IN" dirty="0"/>
              <a:t> models.</a:t>
            </a:r>
          </a:p>
          <a:p>
            <a:endParaRPr lang="en-IN" dirty="0"/>
          </a:p>
          <a:p>
            <a:r>
              <a:rPr lang="en-IN" dirty="0"/>
              <a:t>Core ML 3 comes from Apple and is the biggest update to Core ML since its original release, supporting several ML methods, especially related to deep neural networks.</a:t>
            </a:r>
          </a:p>
          <a:p>
            <a:endParaRPr lang="en-IN" dirty="0"/>
          </a:p>
          <a:p>
            <a:r>
              <a:rPr lang="en-IN" dirty="0"/>
              <a:t>ELL is a software library from Microsoft that deploys ML algorithms on small, single-board computers and has APIs for Python and C++. Models are compiled on a computer and then deployed and invoked on the edge devices.</a:t>
            </a:r>
          </a:p>
          <a:p>
            <a:endParaRPr lang="en-IN" dirty="0"/>
          </a:p>
          <a:p>
            <a:r>
              <a:rPr lang="en-IN" dirty="0"/>
              <a:t>Finally, Apache </a:t>
            </a:r>
            <a:r>
              <a:rPr lang="en-IN" dirty="0" err="1"/>
              <a:t>MXNet</a:t>
            </a:r>
            <a:r>
              <a:rPr lang="en-IN" dirty="0"/>
              <a:t> supports many programming languages (Python, Scala, R, Julia, C++, Clojure among others), where the python API offers most of the improvements on training models</a:t>
            </a:r>
          </a:p>
        </p:txBody>
      </p:sp>
    </p:spTree>
    <p:extLst>
      <p:ext uri="{BB962C8B-B14F-4D97-AF65-F5344CB8AC3E}">
        <p14:creationId xmlns:p14="http://schemas.microsoft.com/office/powerpoint/2010/main" val="370048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Coral System-on-Module (</a:t>
            </a:r>
            <a:r>
              <a:rPr lang="en-IN" dirty="0" err="1"/>
              <a:t>SoM</a:t>
            </a:r>
            <a:r>
              <a:rPr lang="en-IN" dirty="0"/>
              <a:t>) by Google is a fully integrated system for ML applications that includes CPU, GPU, and Edge Tensor Processing Unit (TPU). The Edge TPU is an ASIC that accelerates execution of deep learning networks and is capable of performing 4 trillion operations (tera-operations) per second</a:t>
            </a:r>
            <a:br>
              <a:rPr lang="en-IN" dirty="0"/>
            </a:br>
            <a:r>
              <a:rPr lang="en-IN" dirty="0"/>
              <a:t>(TOPS).</a:t>
            </a:r>
          </a:p>
          <a:p>
            <a:r>
              <a:rPr lang="en-IN" dirty="0"/>
              <a:t>The Intel Neural Compute Stick 2 (NCS2) looks like a standard USB thumb drive and is built on the latest </a:t>
            </a:r>
            <a:r>
              <a:rPr lang="en-IN" dirty="0">
                <a:hlinkClick r:id="rId3"/>
              </a:rPr>
              <a:t>Intel</a:t>
            </a:r>
            <a:r>
              <a:rPr lang="en-IN" dirty="0"/>
              <a:t> </a:t>
            </a:r>
            <a:r>
              <a:rPr lang="en-IN" dirty="0" err="1"/>
              <a:t>Movidius</a:t>
            </a:r>
            <a:r>
              <a:rPr lang="en-IN" dirty="0"/>
              <a:t> Myriad X Vision Processing Unit (VPU), which is a system-on-chip (SoC) system with a dedicated Neural Compute Engine for accelerating deep-learning inferences.</a:t>
            </a:r>
          </a:p>
          <a:p>
            <a:r>
              <a:rPr lang="en-IN" dirty="0"/>
              <a:t>Raspberry Pi 4 is a single-board computer based on the Broadcom BCM2711 SoC, running its own version of the Debian OS (Raspbian); ML algorithms can be accelerated if the Coral USB is connected to its USB 3.0 port.</a:t>
            </a:r>
          </a:p>
          <a:p>
            <a:r>
              <a:rPr lang="en-IN" dirty="0"/>
              <a:t>NVIDIA Jetson TX2 is an embedded </a:t>
            </a:r>
            <a:r>
              <a:rPr lang="en-IN" dirty="0">
                <a:hlinkClick r:id="rId4"/>
              </a:rPr>
              <a:t>SoC</a:t>
            </a:r>
            <a:r>
              <a:rPr lang="en-IN" dirty="0"/>
              <a:t> used for deploying computer vision and deep learning algorithms. The company also offers the </a:t>
            </a:r>
            <a:r>
              <a:rPr lang="en-IN" dirty="0">
                <a:hlinkClick r:id="rId5"/>
              </a:rPr>
              <a:t>Jetson Xavier NX</a:t>
            </a:r>
            <a:r>
              <a:rPr lang="en-IN" dirty="0"/>
              <a:t>.</a:t>
            </a:r>
          </a:p>
          <a:p>
            <a:r>
              <a:rPr lang="en-IN" dirty="0"/>
              <a:t>RISC-V GAP8 is designed by </a:t>
            </a:r>
            <a:r>
              <a:rPr lang="en-IN" dirty="0" err="1"/>
              <a:t>Greenwaves</a:t>
            </a:r>
            <a:r>
              <a:rPr lang="en-IN" dirty="0"/>
              <a:t> Technologies and is an ultra-low power, eight-core, RISC-V based processor optimized to execute algorithms used for image and audio recognition. Models have to be ported to </a:t>
            </a:r>
            <a:r>
              <a:rPr lang="en-IN" dirty="0" err="1"/>
              <a:t>TensorFLow</a:t>
            </a:r>
            <a:r>
              <a:rPr lang="en-IN" dirty="0"/>
              <a:t> via the Open Neural Network Exchange (ONNX) open format before deployed.</a:t>
            </a:r>
          </a:p>
          <a:p>
            <a:r>
              <a:rPr lang="en-IN" dirty="0"/>
              <a:t>ARM Ethos N-77 is a multi-core Neural Processing Unit (NPU), part of the ARM Ethos, ML-focused family. It delivers up to 4 TOPs of performance and supports several ML algorithms used for image/speech/sound recognition.</a:t>
            </a:r>
          </a:p>
          <a:p>
            <a:r>
              <a:rPr lang="en-IN" dirty="0"/>
              <a:t>ECM3531 is an ASIC by Eta Compute, based on the ARM Cortex-M3 architecture which is able to perform deep learning algorithms in very few milliwatts. Programmers can choose to run deep neural networks on the DSP, which reduces the power consumption even more.</a:t>
            </a:r>
          </a:p>
          <a:p>
            <a:endParaRPr lang="en-IN" dirty="0"/>
          </a:p>
        </p:txBody>
      </p:sp>
    </p:spTree>
    <p:extLst>
      <p:ext uri="{BB962C8B-B14F-4D97-AF65-F5344CB8AC3E}">
        <p14:creationId xmlns:p14="http://schemas.microsoft.com/office/powerpoint/2010/main" val="319200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There’s no doubt that Machine Learning and Artificial Intelligence will make the Edge more intelligent and pave the way for next-gen solutions. AI in the edge is attracting developers and researchers to test their new ideas, develop models, customize them and reap benefits of AI in their work. </a:t>
            </a:r>
          </a:p>
        </p:txBody>
      </p:sp>
    </p:spTree>
    <p:extLst>
      <p:ext uri="{BB962C8B-B14F-4D97-AF65-F5344CB8AC3E}">
        <p14:creationId xmlns:p14="http://schemas.microsoft.com/office/powerpoint/2010/main" val="362211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orbel"/>
                <a:ea typeface="Corbel"/>
                <a:cs typeface="Corbel"/>
                <a:sym typeface="Corbel"/>
              </a:rPr>
              <a:t>TimeAgenda Things to be covered in this session</a:t>
            </a:r>
          </a:p>
          <a:p>
            <a:pPr marL="0" marR="0" lvl="0" indent="0" algn="l" rtl="0">
              <a:spcBef>
                <a:spcPts val="0"/>
              </a:spcBef>
              <a:buSzPct val="25000"/>
              <a:buNone/>
            </a:pPr>
            <a:endParaRPr lang="en" sz="1200" b="0" i="0" u="none" strike="noStrike" cap="none" dirty="0">
              <a:solidFill>
                <a:schemeClr val="dk1"/>
              </a:solidFill>
              <a:latin typeface="Corbel"/>
              <a:ea typeface="Corbel"/>
              <a:cs typeface="Corbel"/>
              <a:sym typeface="Corbel"/>
            </a:endParaRPr>
          </a:p>
          <a:p>
            <a:pPr marL="0" marR="0" lvl="0" indent="0" algn="l" rtl="0">
              <a:spcBef>
                <a:spcPts val="0"/>
              </a:spcBef>
              <a:buSzPct val="25000"/>
              <a:buNone/>
            </a:pPr>
            <a:endParaRPr lang="en" sz="1200" b="0" i="0" u="none" strike="noStrike" cap="none" dirty="0">
              <a:solidFill>
                <a:schemeClr val="dk1"/>
              </a:solidFill>
              <a:latin typeface="Corbel"/>
              <a:ea typeface="Corbel"/>
              <a:cs typeface="Corbel"/>
              <a:sym typeface="Corbel"/>
            </a:endParaRPr>
          </a:p>
          <a:p>
            <a:pPr marL="0" marR="0" lvl="0" indent="0" algn="l" rtl="0">
              <a:spcBef>
                <a:spcPts val="0"/>
              </a:spcBef>
              <a:buSzPct val="25000"/>
              <a:buNone/>
            </a:pPr>
            <a:endParaRPr lang="en" sz="1200" b="0" i="0" u="none" strike="noStrike" cap="none" dirty="0">
              <a:solidFill>
                <a:schemeClr val="dk1"/>
              </a:solidFill>
              <a:latin typeface="Corbel"/>
              <a:ea typeface="Corbel"/>
              <a:cs typeface="Corbel"/>
              <a:sym typeface="Corbel"/>
            </a:endParaRPr>
          </a:p>
          <a:p>
            <a:pPr marL="0" marR="0" lvl="0" indent="0" algn="l" rtl="0">
              <a:spcBef>
                <a:spcPts val="0"/>
              </a:spcBef>
              <a:buNone/>
            </a:pPr>
            <a:endParaRPr sz="1200" b="0" i="0" u="none" strike="noStrike" cap="none" dirty="0">
              <a:solidFill>
                <a:schemeClr val="dk1"/>
              </a:solidFill>
              <a:latin typeface="Corbel"/>
              <a:ea typeface="Corbel"/>
              <a:cs typeface="Corbel"/>
              <a:sym typeface="Corbel"/>
            </a:endParaRPr>
          </a:p>
          <a:p>
            <a:pPr marL="0" marR="0" lvl="0" indent="0" algn="l" rtl="0">
              <a:spcBef>
                <a:spcPts val="0"/>
              </a:spcBef>
              <a:buSzPct val="25000"/>
              <a:buNone/>
            </a:pPr>
            <a:br>
              <a:rPr lang="en" sz="1200" b="0" i="0" u="none" strike="noStrike" cap="none" dirty="0">
                <a:solidFill>
                  <a:schemeClr val="dk1"/>
                </a:solidFill>
                <a:latin typeface="Corbel"/>
                <a:ea typeface="Corbel"/>
                <a:cs typeface="Corbel"/>
                <a:sym typeface="Corbel"/>
              </a:rPr>
            </a:br>
            <a:endParaRPr lang="en" sz="1200" b="0" i="0" u="none" strike="noStrike" cap="none" dirty="0">
              <a:solidFill>
                <a:schemeClr val="dk1"/>
              </a:solidFill>
              <a:latin typeface="Corbel"/>
              <a:ea typeface="Corbel"/>
              <a:cs typeface="Corbel"/>
              <a:sym typeface="Corbel"/>
            </a:endParaRPr>
          </a:p>
          <a:p>
            <a:pPr marL="0" marR="0" lvl="0" indent="0" algn="l" rtl="0">
              <a:spcBef>
                <a:spcPts val="0"/>
              </a:spcBef>
              <a:buNone/>
            </a:pPr>
            <a:endParaRPr sz="1200" b="0" i="0" u="none" strike="noStrike" cap="none" dirty="0">
              <a:solidFill>
                <a:schemeClr val="dk1"/>
              </a:solidFill>
              <a:latin typeface="Corbel"/>
              <a:ea typeface="Corbel"/>
              <a:cs typeface="Corbel"/>
              <a:sym typeface="Corbel"/>
            </a:endParaRPr>
          </a:p>
        </p:txBody>
      </p:sp>
      <p:sp>
        <p:nvSpPr>
          <p:cNvPr id="73" name="Shape 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orbel"/>
                <a:ea typeface="Corbel"/>
                <a:cs typeface="Corbel"/>
                <a:sym typeface="Corbel"/>
              </a:rPr>
              <a:t>2</a:t>
            </a:fld>
            <a:endParaRPr lang="en" sz="1200" b="0" i="0" u="none" strike="noStrike" cap="none">
              <a:solidFill>
                <a:schemeClr val="dk1"/>
              </a:solidFill>
              <a:latin typeface="Corbel"/>
              <a:ea typeface="Corbel"/>
              <a:cs typeface="Corbel"/>
              <a:sym typeface="Corbe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highlight>
                  <a:srgbClr val="FFFFFF"/>
                </a:highlight>
              </a:rPr>
              <a:t>source: https://xkcd.com/1838/</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1" i="0" u="none" strike="noStrike" cap="none">
                <a:solidFill>
                  <a:schemeClr val="dk1"/>
                </a:solidFill>
                <a:latin typeface="Corbel"/>
                <a:ea typeface="Corbel"/>
                <a:cs typeface="Corbel"/>
                <a:sym typeface="Corbel"/>
              </a:rPr>
              <a:t>Knowledge from data</a:t>
            </a:r>
            <a:r>
              <a:rPr lang="en" sz="1200" b="0" i="0" u="none" strike="noStrike" cap="none">
                <a:solidFill>
                  <a:schemeClr val="dk1"/>
                </a:solidFill>
                <a:latin typeface="Corbel"/>
                <a:ea typeface="Corbel"/>
                <a:cs typeface="Corbel"/>
                <a:sym typeface="Corbel"/>
              </a:rPr>
              <a:t>: Starts with a question that might be answerable using data</a:t>
            </a:r>
          </a:p>
          <a:p>
            <a:pPr marL="0" marR="0" lvl="0" indent="0" algn="l" rtl="0">
              <a:spcBef>
                <a:spcPts val="0"/>
              </a:spcBef>
              <a:buSzPct val="25000"/>
              <a:buNone/>
            </a:pPr>
            <a:r>
              <a:rPr lang="en" sz="1200" b="1" i="0" u="none" strike="noStrike" cap="none">
                <a:solidFill>
                  <a:schemeClr val="dk1"/>
                </a:solidFill>
                <a:latin typeface="Corbel"/>
                <a:ea typeface="Corbel"/>
                <a:cs typeface="Corbel"/>
                <a:sym typeface="Corbel"/>
              </a:rPr>
              <a:t>Automated extraction</a:t>
            </a:r>
            <a:r>
              <a:rPr lang="en" sz="1200" b="0" i="0" u="none" strike="noStrike" cap="none">
                <a:solidFill>
                  <a:schemeClr val="dk1"/>
                </a:solidFill>
                <a:latin typeface="Corbel"/>
                <a:ea typeface="Corbel"/>
                <a:cs typeface="Corbel"/>
                <a:sym typeface="Corbel"/>
              </a:rPr>
              <a:t>: A computer provides the insight</a:t>
            </a:r>
          </a:p>
          <a:p>
            <a:pPr marL="0" marR="0" lvl="0" indent="0" algn="l" rtl="0">
              <a:spcBef>
                <a:spcPts val="0"/>
              </a:spcBef>
              <a:buSzPct val="25000"/>
              <a:buNone/>
            </a:pPr>
            <a:r>
              <a:rPr lang="en" sz="1200" b="1" i="0" u="none" strike="noStrike" cap="none">
                <a:solidFill>
                  <a:schemeClr val="dk1"/>
                </a:solidFill>
                <a:latin typeface="Corbel"/>
                <a:ea typeface="Corbel"/>
                <a:cs typeface="Corbel"/>
                <a:sym typeface="Corbel"/>
              </a:rPr>
              <a:t>Semi-automated</a:t>
            </a:r>
            <a:r>
              <a:rPr lang="en" sz="1200" b="0" i="0" u="none" strike="noStrike" cap="none">
                <a:solidFill>
                  <a:schemeClr val="dk1"/>
                </a:solidFill>
                <a:latin typeface="Corbel"/>
                <a:ea typeface="Corbel"/>
                <a:cs typeface="Corbel"/>
                <a:sym typeface="Corbel"/>
              </a:rPr>
              <a:t>: Requires many smart decisions by a human</a:t>
            </a:r>
          </a:p>
          <a:p>
            <a:pPr marL="0" marR="0" lvl="0" indent="0" algn="l" rtl="0">
              <a:spcBef>
                <a:spcPts val="0"/>
              </a:spcBef>
              <a:buNone/>
            </a:pPr>
            <a:endParaRPr sz="1200" b="0" i="0" u="none" strike="noStrike" cap="none">
              <a:solidFill>
                <a:schemeClr val="dk1"/>
              </a:solidFill>
              <a:latin typeface="Corbel"/>
              <a:ea typeface="Corbel"/>
              <a:cs typeface="Corbel"/>
              <a:sym typeface="Corbel"/>
            </a:endParaRPr>
          </a:p>
        </p:txBody>
      </p:sp>
      <p:sp>
        <p:nvSpPr>
          <p:cNvPr id="130" name="Shape 1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orbel"/>
                <a:ea typeface="Corbel"/>
                <a:cs typeface="Corbel"/>
                <a:sym typeface="Corbel"/>
              </a:rPr>
              <a:t>5</a:t>
            </a:fld>
            <a:endParaRPr lang="en" sz="1200" b="0" i="0" u="none" strike="noStrike" cap="none">
              <a:solidFill>
                <a:schemeClr val="dk1"/>
              </a:solidFill>
              <a:latin typeface="Corbel"/>
              <a:ea typeface="Corbel"/>
              <a:cs typeface="Corbel"/>
              <a:sym typeface="Corbe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cleaning</a:t>
            </a:r>
            <a:endParaRPr lang="en-IN" dirty="0"/>
          </a:p>
        </p:txBody>
      </p:sp>
    </p:spTree>
    <p:extLst>
      <p:ext uri="{BB962C8B-B14F-4D97-AF65-F5344CB8AC3E}">
        <p14:creationId xmlns:p14="http://schemas.microsoft.com/office/powerpoint/2010/main" val="390910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27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7018596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142107" y="285750"/>
            <a:ext cx="6859800" cy="10287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Corbel"/>
              <a:buNone/>
              <a:defRPr sz="2700" b="0" i="0" u="none" strike="noStrike" cap="none">
                <a:solidFill>
                  <a:schemeClr val="lt1"/>
                </a:solidFill>
                <a:latin typeface="Corbel"/>
                <a:ea typeface="Corbel"/>
                <a:cs typeface="Corbel"/>
                <a:sym typeface="Corbel"/>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52" name="Shape 52"/>
          <p:cNvSpPr txBox="1">
            <a:spLocks noGrp="1"/>
          </p:cNvSpPr>
          <p:nvPr>
            <p:ph type="body" idx="1"/>
          </p:nvPr>
        </p:nvSpPr>
        <p:spPr>
          <a:xfrm>
            <a:off x="1142107" y="1428749"/>
            <a:ext cx="6852600" cy="3086100"/>
          </a:xfrm>
          <a:prstGeom prst="rect">
            <a:avLst/>
          </a:prstGeom>
          <a:noFill/>
          <a:ln>
            <a:noFill/>
          </a:ln>
        </p:spPr>
        <p:txBody>
          <a:bodyPr lIns="91425" tIns="91425" rIns="91425" bIns="91425" anchor="t" anchorCtr="0"/>
          <a:lstStyle>
            <a:lvl1pPr marL="165100" marR="0" lvl="0" indent="-50800" algn="l" rtl="0">
              <a:lnSpc>
                <a:spcPct val="90000"/>
              </a:lnSpc>
              <a:spcBef>
                <a:spcPts val="14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1pPr>
            <a:lvl2pPr marL="342900" marR="0" lvl="1" indent="-76200" algn="l" rtl="0">
              <a:lnSpc>
                <a:spcPct val="90000"/>
              </a:lnSpc>
              <a:spcBef>
                <a:spcPts val="900"/>
              </a:spcBef>
              <a:buClr>
                <a:schemeClr val="accent1"/>
              </a:buClr>
              <a:buSzPct val="100000"/>
              <a:buFont typeface="Arial"/>
              <a:buChar char="•"/>
              <a:defRPr sz="1500" b="0" i="0" u="none" strike="noStrike" cap="none">
                <a:solidFill>
                  <a:schemeClr val="lt1"/>
                </a:solidFill>
                <a:latin typeface="Corbel"/>
                <a:ea typeface="Corbel"/>
                <a:cs typeface="Corbel"/>
                <a:sym typeface="Corbel"/>
              </a:defRPr>
            </a:lvl2pPr>
            <a:lvl3pPr marL="508000" marR="0" lvl="2" indent="-76200" algn="l" rtl="0">
              <a:lnSpc>
                <a:spcPct val="90000"/>
              </a:lnSpc>
              <a:spcBef>
                <a:spcPts val="500"/>
              </a:spcBef>
              <a:buClr>
                <a:schemeClr val="accent1"/>
              </a:buClr>
              <a:buSzPct val="100000"/>
              <a:buFont typeface="Arial"/>
              <a:buChar char="•"/>
              <a:defRPr sz="1400" b="0" i="0" u="none" strike="noStrike" cap="none">
                <a:solidFill>
                  <a:schemeClr val="lt1"/>
                </a:solidFill>
                <a:latin typeface="Corbel"/>
                <a:ea typeface="Corbel"/>
                <a:cs typeface="Corbel"/>
                <a:sym typeface="Corbel"/>
              </a:defRPr>
            </a:lvl3pPr>
            <a:lvl4pPr marL="647700" marR="0" lvl="3" indent="-63500" algn="l" rtl="0">
              <a:lnSpc>
                <a:spcPct val="90000"/>
              </a:lnSpc>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4pPr>
            <a:lvl5pPr marL="774700" marR="0" lvl="4" indent="-63500" algn="l" rtl="0">
              <a:lnSpc>
                <a:spcPct val="90000"/>
              </a:lnSpc>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5pPr>
            <a:lvl6pPr marL="901700" marR="0" lvl="5" indent="-50800" algn="l" rtl="0">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6pPr>
            <a:lvl7pPr marL="1041400" marR="0" lvl="6" indent="-63500" algn="l" rtl="0">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7pPr>
            <a:lvl8pPr marL="1168400" marR="0" lvl="7" indent="-63500" algn="l" rtl="0">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8pPr>
            <a:lvl9pPr marL="1295400" marR="0" lvl="8" indent="-50800" algn="l" rtl="0">
              <a:spcBef>
                <a:spcPts val="500"/>
              </a:spcBef>
              <a:buClr>
                <a:schemeClr val="accent1"/>
              </a:buClr>
              <a:buSzPct val="100000"/>
              <a:buFont typeface="Arial"/>
              <a:buChar char="•"/>
              <a:defRPr sz="120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ftr" idx="11"/>
          </p:nvPr>
        </p:nvSpPr>
        <p:spPr>
          <a:xfrm>
            <a:off x="1142107" y="4800600"/>
            <a:ext cx="4916100" cy="207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chemeClr val="lt1"/>
                </a:solidFill>
                <a:latin typeface="Corbel"/>
                <a:ea typeface="Corbel"/>
                <a:cs typeface="Corbel"/>
                <a:sym typeface="Corbel"/>
              </a:defRPr>
            </a:lvl1pPr>
            <a:lvl2pPr marL="342900" marR="0" lvl="1" indent="0" algn="l" rtl="0">
              <a:spcBef>
                <a:spcPts val="0"/>
              </a:spcBef>
              <a:buNone/>
              <a:defRPr sz="1400" b="0" i="0" u="none" strike="noStrike" cap="none">
                <a:solidFill>
                  <a:schemeClr val="lt1"/>
                </a:solidFill>
                <a:latin typeface="Corbel"/>
                <a:ea typeface="Corbel"/>
                <a:cs typeface="Corbel"/>
                <a:sym typeface="Corbel"/>
              </a:defRPr>
            </a:lvl2pPr>
            <a:lvl3pPr marL="685800" marR="0" lvl="2" indent="0" algn="l" rtl="0">
              <a:spcBef>
                <a:spcPts val="0"/>
              </a:spcBef>
              <a:buNone/>
              <a:defRPr sz="1400" b="0" i="0" u="none" strike="noStrike" cap="none">
                <a:solidFill>
                  <a:schemeClr val="lt1"/>
                </a:solidFill>
                <a:latin typeface="Corbel"/>
                <a:ea typeface="Corbel"/>
                <a:cs typeface="Corbel"/>
                <a:sym typeface="Corbel"/>
              </a:defRPr>
            </a:lvl3pPr>
            <a:lvl4pPr marL="1028700" marR="0" lvl="3" indent="0" algn="l" rtl="0">
              <a:spcBef>
                <a:spcPts val="0"/>
              </a:spcBef>
              <a:buNone/>
              <a:defRPr sz="1400" b="0" i="0" u="none" strike="noStrike" cap="none">
                <a:solidFill>
                  <a:schemeClr val="lt1"/>
                </a:solidFill>
                <a:latin typeface="Corbel"/>
                <a:ea typeface="Corbel"/>
                <a:cs typeface="Corbel"/>
                <a:sym typeface="Corbel"/>
              </a:defRPr>
            </a:lvl4pPr>
            <a:lvl5pPr marL="1371600" marR="0" lvl="4" indent="0" algn="l" rtl="0">
              <a:spcBef>
                <a:spcPts val="0"/>
              </a:spcBef>
              <a:buNone/>
              <a:defRPr sz="1400" b="0" i="0" u="none" strike="noStrike" cap="none">
                <a:solidFill>
                  <a:schemeClr val="lt1"/>
                </a:solidFill>
                <a:latin typeface="Corbel"/>
                <a:ea typeface="Corbel"/>
                <a:cs typeface="Corbel"/>
                <a:sym typeface="Corbel"/>
              </a:defRPr>
            </a:lvl5pPr>
            <a:lvl6pPr marL="1714500" marR="0" lvl="5" indent="0" algn="l" rtl="0">
              <a:spcBef>
                <a:spcPts val="0"/>
              </a:spcBef>
              <a:buNone/>
              <a:defRPr sz="1400" b="0" i="0" u="none" strike="noStrike" cap="none">
                <a:solidFill>
                  <a:schemeClr val="lt1"/>
                </a:solidFill>
                <a:latin typeface="Corbel"/>
                <a:ea typeface="Corbel"/>
                <a:cs typeface="Corbel"/>
                <a:sym typeface="Corbel"/>
              </a:defRPr>
            </a:lvl6pPr>
            <a:lvl7pPr marL="2057400" marR="0" lvl="6" indent="0" algn="l" rtl="0">
              <a:spcBef>
                <a:spcPts val="0"/>
              </a:spcBef>
              <a:buNone/>
              <a:defRPr sz="1400" b="0" i="0" u="none" strike="noStrike" cap="none">
                <a:solidFill>
                  <a:schemeClr val="lt1"/>
                </a:solidFill>
                <a:latin typeface="Corbel"/>
                <a:ea typeface="Corbel"/>
                <a:cs typeface="Corbel"/>
                <a:sym typeface="Corbel"/>
              </a:defRPr>
            </a:lvl7pPr>
            <a:lvl8pPr marL="2400300" marR="0" lvl="7" indent="0" algn="l" rtl="0">
              <a:spcBef>
                <a:spcPts val="0"/>
              </a:spcBef>
              <a:buNone/>
              <a:defRPr sz="1400" b="0" i="0" u="none" strike="noStrike" cap="none">
                <a:solidFill>
                  <a:schemeClr val="lt1"/>
                </a:solidFill>
                <a:latin typeface="Corbel"/>
                <a:ea typeface="Corbel"/>
                <a:cs typeface="Corbel"/>
                <a:sym typeface="Corbel"/>
              </a:defRPr>
            </a:lvl8pPr>
            <a:lvl9pPr marL="2743200" marR="0" lvl="8" indent="0" algn="l" rtl="0">
              <a:spcBef>
                <a:spcPts val="0"/>
              </a:spcBef>
              <a:buNone/>
              <a:defRPr sz="1400" b="0" i="0" u="none" strike="noStrike" cap="none">
                <a:solidFill>
                  <a:schemeClr val="lt1"/>
                </a:solidFill>
                <a:latin typeface="Corbel"/>
                <a:ea typeface="Corbel"/>
                <a:cs typeface="Corbel"/>
                <a:sym typeface="Corbel"/>
              </a:defRPr>
            </a:lvl9pPr>
          </a:lstStyle>
          <a:p>
            <a:endParaRPr/>
          </a:p>
        </p:txBody>
      </p:sp>
      <p:sp>
        <p:nvSpPr>
          <p:cNvPr id="54" name="Shape 54"/>
          <p:cNvSpPr txBox="1">
            <a:spLocks noGrp="1"/>
          </p:cNvSpPr>
          <p:nvPr>
            <p:ph type="dt" idx="10"/>
          </p:nvPr>
        </p:nvSpPr>
        <p:spPr>
          <a:xfrm>
            <a:off x="6171423" y="4800600"/>
            <a:ext cx="1087199" cy="207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chemeClr val="lt1"/>
                </a:solidFill>
                <a:latin typeface="Corbel"/>
                <a:ea typeface="Corbel"/>
                <a:cs typeface="Corbel"/>
                <a:sym typeface="Corbel"/>
              </a:defRPr>
            </a:lvl1pPr>
            <a:lvl2pPr marL="342900" marR="0" lvl="1" indent="0" algn="l" rtl="0">
              <a:spcBef>
                <a:spcPts val="0"/>
              </a:spcBef>
              <a:buNone/>
              <a:defRPr sz="1400" b="0" i="0" u="none" strike="noStrike" cap="none">
                <a:solidFill>
                  <a:schemeClr val="lt1"/>
                </a:solidFill>
                <a:latin typeface="Corbel"/>
                <a:ea typeface="Corbel"/>
                <a:cs typeface="Corbel"/>
                <a:sym typeface="Corbel"/>
              </a:defRPr>
            </a:lvl2pPr>
            <a:lvl3pPr marL="685800" marR="0" lvl="2" indent="0" algn="l" rtl="0">
              <a:spcBef>
                <a:spcPts val="0"/>
              </a:spcBef>
              <a:buNone/>
              <a:defRPr sz="1400" b="0" i="0" u="none" strike="noStrike" cap="none">
                <a:solidFill>
                  <a:schemeClr val="lt1"/>
                </a:solidFill>
                <a:latin typeface="Corbel"/>
                <a:ea typeface="Corbel"/>
                <a:cs typeface="Corbel"/>
                <a:sym typeface="Corbel"/>
              </a:defRPr>
            </a:lvl3pPr>
            <a:lvl4pPr marL="1028700" marR="0" lvl="3" indent="0" algn="l" rtl="0">
              <a:spcBef>
                <a:spcPts val="0"/>
              </a:spcBef>
              <a:buNone/>
              <a:defRPr sz="1400" b="0" i="0" u="none" strike="noStrike" cap="none">
                <a:solidFill>
                  <a:schemeClr val="lt1"/>
                </a:solidFill>
                <a:latin typeface="Corbel"/>
                <a:ea typeface="Corbel"/>
                <a:cs typeface="Corbel"/>
                <a:sym typeface="Corbel"/>
              </a:defRPr>
            </a:lvl4pPr>
            <a:lvl5pPr marL="1371600" marR="0" lvl="4" indent="0" algn="l" rtl="0">
              <a:spcBef>
                <a:spcPts val="0"/>
              </a:spcBef>
              <a:buNone/>
              <a:defRPr sz="1400" b="0" i="0" u="none" strike="noStrike" cap="none">
                <a:solidFill>
                  <a:schemeClr val="lt1"/>
                </a:solidFill>
                <a:latin typeface="Corbel"/>
                <a:ea typeface="Corbel"/>
                <a:cs typeface="Corbel"/>
                <a:sym typeface="Corbel"/>
              </a:defRPr>
            </a:lvl5pPr>
            <a:lvl6pPr marL="1714500" marR="0" lvl="5" indent="0" algn="l" rtl="0">
              <a:spcBef>
                <a:spcPts val="0"/>
              </a:spcBef>
              <a:buNone/>
              <a:defRPr sz="1400" b="0" i="0" u="none" strike="noStrike" cap="none">
                <a:solidFill>
                  <a:schemeClr val="lt1"/>
                </a:solidFill>
                <a:latin typeface="Corbel"/>
                <a:ea typeface="Corbel"/>
                <a:cs typeface="Corbel"/>
                <a:sym typeface="Corbel"/>
              </a:defRPr>
            </a:lvl6pPr>
            <a:lvl7pPr marL="2057400" marR="0" lvl="6" indent="0" algn="l" rtl="0">
              <a:spcBef>
                <a:spcPts val="0"/>
              </a:spcBef>
              <a:buNone/>
              <a:defRPr sz="1400" b="0" i="0" u="none" strike="noStrike" cap="none">
                <a:solidFill>
                  <a:schemeClr val="lt1"/>
                </a:solidFill>
                <a:latin typeface="Corbel"/>
                <a:ea typeface="Corbel"/>
                <a:cs typeface="Corbel"/>
                <a:sym typeface="Corbel"/>
              </a:defRPr>
            </a:lvl7pPr>
            <a:lvl8pPr marL="2400300" marR="0" lvl="7" indent="0" algn="l" rtl="0">
              <a:spcBef>
                <a:spcPts val="0"/>
              </a:spcBef>
              <a:buNone/>
              <a:defRPr sz="1400" b="0" i="0" u="none" strike="noStrike" cap="none">
                <a:solidFill>
                  <a:schemeClr val="lt1"/>
                </a:solidFill>
                <a:latin typeface="Corbel"/>
                <a:ea typeface="Corbel"/>
                <a:cs typeface="Corbel"/>
                <a:sym typeface="Corbel"/>
              </a:defRPr>
            </a:lvl8pPr>
            <a:lvl9pPr marL="2743200" marR="0" lvl="8" indent="0" algn="l" rtl="0">
              <a:spcBef>
                <a:spcPts val="0"/>
              </a:spcBef>
              <a:buNone/>
              <a:defRPr sz="1400" b="0" i="0" u="none" strike="noStrike" cap="none">
                <a:solidFill>
                  <a:schemeClr val="lt1"/>
                </a:solidFill>
                <a:latin typeface="Corbel"/>
                <a:ea typeface="Corbel"/>
                <a:cs typeface="Corbel"/>
                <a:sym typeface="Corbel"/>
              </a:defRPr>
            </a:lvl9pPr>
          </a:lstStyle>
          <a:p>
            <a:endParaRPr/>
          </a:p>
        </p:txBody>
      </p:sp>
      <p:sp>
        <p:nvSpPr>
          <p:cNvPr id="55" name="Shape 55"/>
          <p:cNvSpPr txBox="1">
            <a:spLocks noGrp="1"/>
          </p:cNvSpPr>
          <p:nvPr>
            <p:ph type="sldNum" idx="12"/>
          </p:nvPr>
        </p:nvSpPr>
        <p:spPr>
          <a:xfrm>
            <a:off x="7373078" y="4800600"/>
            <a:ext cx="628800" cy="2073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800" b="0" i="0" u="none" strike="noStrike" cap="none">
                <a:solidFill>
                  <a:schemeClr val="lt1"/>
                </a:solidFill>
                <a:latin typeface="Corbel"/>
                <a:ea typeface="Corbel"/>
                <a:cs typeface="Corbel"/>
                <a:sym typeface="Corbel"/>
              </a:rPr>
              <a:t>‹#›</a:t>
            </a:fld>
            <a:endParaRPr lang="en" sz="8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1"/>
      </p:bgRef>
    </p:bg>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2368072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dirty="0"/>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76" r:id="rId4"/>
    <p:sldLayoutId id="2147483653" r:id="rId5"/>
    <p:sldLayoutId id="2147483654" r:id="rId6"/>
    <p:sldLayoutId id="2147483655" r:id="rId7"/>
    <p:sldLayoutId id="2147483656" r:id="rId8"/>
    <p:sldLayoutId id="2147483657" r:id="rId9"/>
    <p:sldLayoutId id="2147483658" r:id="rId10"/>
    <p:sldLayoutId id="2147483675"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hyperlink" Target="http://www.youtube.com/watch?v=4HCE1P-m1l8" TargetMode="External"/><Relationship Id="rId4" Type="http://schemas.openxmlformats.org/officeDocument/2006/relationships/hyperlink" Target="https://youtu.be/4HCE1P-m1l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Shape 59"/>
        <p:cNvGrpSpPr/>
        <p:nvPr/>
      </p:nvGrpSpPr>
      <p:grpSpPr>
        <a:xfrm>
          <a:off x="0" y="0"/>
          <a:ext cx="0" cy="0"/>
          <a:chOff x="0" y="0"/>
          <a:chExt cx="0" cy="0"/>
        </a:xfrm>
      </p:grpSpPr>
      <p:pic>
        <p:nvPicPr>
          <p:cNvPr id="3" name="Picture 2" descr="A circuit board&#10;&#10;Description automatically generated">
            <a:extLst>
              <a:ext uri="{FF2B5EF4-FFF2-40B4-BE49-F238E27FC236}">
                <a16:creationId xmlns:a16="http://schemas.microsoft.com/office/drawing/2014/main" id="{412D33CF-EC8B-4AF2-9037-00959B6D7919}"/>
              </a:ext>
            </a:extLst>
          </p:cNvPr>
          <p:cNvPicPr>
            <a:picLocks noChangeAspect="1"/>
          </p:cNvPicPr>
          <p:nvPr/>
        </p:nvPicPr>
        <p:blipFill>
          <a:blip r:embed="rId4"/>
          <a:stretch>
            <a:fillRect/>
          </a:stretch>
        </p:blipFill>
        <p:spPr>
          <a:xfrm>
            <a:off x="-29736" y="-1"/>
            <a:ext cx="9173735" cy="5318107"/>
          </a:xfrm>
          <a:prstGeom prst="rect">
            <a:avLst/>
          </a:prstGeom>
        </p:spPr>
      </p:pic>
      <p:sp>
        <p:nvSpPr>
          <p:cNvPr id="60" name="Shape 60"/>
          <p:cNvSpPr txBox="1">
            <a:spLocks noGrp="1"/>
          </p:cNvSpPr>
          <p:nvPr>
            <p:ph type="ctrTitle"/>
          </p:nvPr>
        </p:nvSpPr>
        <p:spPr>
          <a:xfrm>
            <a:off x="26857" y="2009098"/>
            <a:ext cx="8994300" cy="974336"/>
          </a:xfrm>
          <a:prstGeom prst="rect">
            <a:avLst/>
          </a:prstGeom>
          <a:solidFill>
            <a:schemeClr val="bg1">
              <a:alpha val="31000"/>
            </a:schemeClr>
          </a:solidFill>
          <a:ln>
            <a:noFill/>
          </a:ln>
        </p:spPr>
        <p:style>
          <a:lnRef idx="3">
            <a:schemeClr val="lt1"/>
          </a:lnRef>
          <a:fillRef idx="1">
            <a:schemeClr val="accent3"/>
          </a:fillRef>
          <a:effectRef idx="1">
            <a:schemeClr val="accent3"/>
          </a:effectRef>
          <a:fontRef idx="minor">
            <a:schemeClr val="lt1"/>
          </a:fontRef>
        </p:style>
        <p:txBody>
          <a:bodyPr lIns="68575" tIns="34275" rIns="68575" bIns="34275" anchor="b" anchorCtr="0">
            <a:noAutofit/>
          </a:bodyPr>
          <a:lstStyle/>
          <a:p>
            <a:pPr marL="0" marR="0" lvl="0" indent="0" algn="l" rtl="0">
              <a:lnSpc>
                <a:spcPct val="80000"/>
              </a:lnSpc>
              <a:spcBef>
                <a:spcPts val="0"/>
              </a:spcBef>
              <a:buClr>
                <a:schemeClr val="lt1"/>
              </a:buClr>
              <a:buSzPct val="25000"/>
              <a:buFont typeface="Corbel"/>
              <a:buNone/>
            </a:pPr>
            <a:r>
              <a:rPr lang="en" sz="5000" b="0" i="0" u="none" strike="noStrike" cap="none" dirty="0">
                <a:solidFill>
                  <a:srgbClr val="FFFFFF"/>
                </a:solidFill>
                <a:latin typeface="Corbel"/>
                <a:ea typeface="Corbel"/>
                <a:cs typeface="Corbel"/>
                <a:sym typeface="Corbel"/>
              </a:rPr>
              <a:t>Machine learning </a:t>
            </a:r>
            <a:r>
              <a:rPr lang="en-IN" sz="5000" b="0" i="0" u="none" strike="noStrike" cap="none" dirty="0">
                <a:solidFill>
                  <a:srgbClr val="FFFFFF"/>
                </a:solidFill>
                <a:latin typeface="Corbel"/>
                <a:ea typeface="Corbel"/>
                <a:cs typeface="Corbel"/>
                <a:sym typeface="Corbel"/>
              </a:rPr>
              <a:t>on the Edge</a:t>
            </a:r>
            <a:endParaRPr lang="en" sz="5000" b="0" i="0" u="none" strike="noStrike" cap="none" dirty="0">
              <a:solidFill>
                <a:srgbClr val="FFFFFF"/>
              </a:solidFill>
              <a:latin typeface="Corbel"/>
              <a:ea typeface="Corbel"/>
              <a:cs typeface="Corbel"/>
              <a:sym typeface="Corbel"/>
            </a:endParaRPr>
          </a:p>
        </p:txBody>
      </p:sp>
      <p:sp>
        <p:nvSpPr>
          <p:cNvPr id="61" name="Shape 61"/>
          <p:cNvSpPr txBox="1">
            <a:spLocks noGrp="1"/>
          </p:cNvSpPr>
          <p:nvPr>
            <p:ph type="subTitle" idx="1"/>
          </p:nvPr>
        </p:nvSpPr>
        <p:spPr>
          <a:xfrm>
            <a:off x="122843" y="3374386"/>
            <a:ext cx="7503431" cy="1769114"/>
          </a:xfrm>
          <a:prstGeom prst="rect">
            <a:avLst/>
          </a:prstGeom>
          <a:solidFill>
            <a:schemeClr val="bg1">
              <a:alpha val="66000"/>
            </a:schemeClr>
          </a:solidFill>
          <a:ln>
            <a:noFill/>
          </a:ln>
        </p:spPr>
        <p:txBody>
          <a:bodyPr lIns="68575" tIns="34275" rIns="68575" bIns="34275" anchor="t" anchorCtr="0">
            <a:noAutofit/>
          </a:bodyPr>
          <a:lstStyle/>
          <a:p>
            <a:pPr lvl="0" algn="l"/>
            <a:r>
              <a:rPr lang="en-US" dirty="0">
                <a:solidFill>
                  <a:schemeClr val="tx1"/>
                </a:solidFill>
              </a:rPr>
              <a:t>How to take advantage of the ML in the Edge devices</a:t>
            </a:r>
          </a:p>
          <a:p>
            <a:pPr lvl="0" algn="l"/>
            <a:r>
              <a:rPr lang="en-US" dirty="0">
                <a:solidFill>
                  <a:schemeClr val="tx1"/>
                </a:solidFill>
              </a:rPr>
              <a:t>Jawahar M, Product Manager, Nokia</a:t>
            </a:r>
          </a:p>
        </p:txBody>
      </p:sp>
      <p:sp>
        <p:nvSpPr>
          <p:cNvPr id="62" name="Shape 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1026" name="Picture 2" descr="I have a joke about …">
            <a:extLst>
              <a:ext uri="{FF2B5EF4-FFF2-40B4-BE49-F238E27FC236}">
                <a16:creationId xmlns:a16="http://schemas.microsoft.com/office/drawing/2014/main" id="{35B69A60-EA09-473B-8D74-EA295122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312" y="671655"/>
            <a:ext cx="4913376" cy="380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453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Shape 116"/>
          <p:cNvSpPr/>
          <p:nvPr/>
        </p:nvSpPr>
        <p:spPr>
          <a:xfrm>
            <a:off x="581025" y="2724075"/>
            <a:ext cx="4143300" cy="952500"/>
          </a:xfrm>
          <a:prstGeom prst="roundRect">
            <a:avLst>
              <a:gd name="adj" fmla="val 16667"/>
            </a:avLst>
          </a:prstGeom>
          <a:solidFill>
            <a:srgbClr val="000000">
              <a:alpha val="3500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Shape 117"/>
          <p:cNvSpPr txBox="1">
            <a:spLocks noGrp="1"/>
          </p:cNvSpPr>
          <p:nvPr>
            <p:ph type="title"/>
          </p:nvPr>
        </p:nvSpPr>
        <p:spPr>
          <a:xfrm>
            <a:off x="723000" y="2905125"/>
            <a:ext cx="4685908" cy="771450"/>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IN" sz="2700" b="0" i="0" u="none" strike="noStrike" cap="none" dirty="0">
                <a:solidFill>
                  <a:srgbClr val="FFFFFF"/>
                </a:solidFill>
                <a:latin typeface="Corbel"/>
                <a:ea typeface="Corbel"/>
                <a:cs typeface="Corbel"/>
                <a:sym typeface="Corbel"/>
              </a:rPr>
              <a:t>M</a:t>
            </a:r>
            <a:r>
              <a:rPr lang="en" sz="2700" b="0" i="0" u="none" strike="noStrike" cap="none" dirty="0">
                <a:solidFill>
                  <a:srgbClr val="FFFFFF"/>
                </a:solidFill>
                <a:latin typeface="Corbel"/>
                <a:ea typeface="Corbel"/>
                <a:cs typeface="Corbel"/>
                <a:sym typeface="Corbel"/>
              </a:rPr>
              <a:t>achine learning </a:t>
            </a:r>
            <a:r>
              <a:rPr lang="en-IN" sz="2700" b="0" i="0" u="none" strike="noStrike" cap="none" dirty="0">
                <a:solidFill>
                  <a:srgbClr val="FFFFFF"/>
                </a:solidFill>
                <a:latin typeface="Corbel"/>
                <a:ea typeface="Corbel"/>
                <a:cs typeface="Corbel"/>
                <a:sym typeface="Corbel"/>
              </a:rPr>
              <a:t>at Edge Devices</a:t>
            </a:r>
            <a:endParaRPr lang="en" sz="2700" b="0" i="0" u="none" strike="noStrike" cap="none" dirty="0">
              <a:solidFill>
                <a:srgbClr val="FFFFFF"/>
              </a:solidFill>
              <a:latin typeface="Corbel"/>
              <a:ea typeface="Corbel"/>
              <a:cs typeface="Corbel"/>
              <a:sym typeface="Corbel"/>
            </a:endParaRPr>
          </a:p>
        </p:txBody>
      </p:sp>
      <p:sp>
        <p:nvSpPr>
          <p:cNvPr id="118" name="Shape 118"/>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11</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7263656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D954A-256F-44BA-B712-CB9B2B36AD0D}"/>
              </a:ext>
            </a:extLst>
          </p:cNvPr>
          <p:cNvSpPr>
            <a:spLocks noGrp="1"/>
          </p:cNvSpPr>
          <p:nvPr>
            <p:ph type="title"/>
          </p:nvPr>
        </p:nvSpPr>
        <p:spPr>
          <a:xfrm>
            <a:off x="311700" y="176801"/>
            <a:ext cx="8520600" cy="572700"/>
          </a:xfrm>
        </p:spPr>
        <p:txBody>
          <a:bodyPr/>
          <a:lstStyle/>
          <a:p>
            <a:r>
              <a:rPr lang="en-IN" sz="2400" b="1" dirty="0">
                <a:latin typeface="Corbel" panose="020B0503020204020204" pitchFamily="34" charset="0"/>
              </a:rPr>
              <a:t>ML computation moving from Cloud to Edge</a:t>
            </a:r>
          </a:p>
        </p:txBody>
      </p:sp>
      <p:sp>
        <p:nvSpPr>
          <p:cNvPr id="2" name="Slide Number Placeholder 1">
            <a:extLst>
              <a:ext uri="{FF2B5EF4-FFF2-40B4-BE49-F238E27FC236}">
                <a16:creationId xmlns:a16="http://schemas.microsoft.com/office/drawing/2014/main" id="{F4F006F9-8EF4-48C8-B81F-BBAD404A9245}"/>
              </a:ext>
            </a:extLst>
          </p:cNvPr>
          <p:cNvSpPr>
            <a:spLocks noGrp="1"/>
          </p:cNvSpPr>
          <p:nvPr>
            <p:ph type="sldNum" idx="12"/>
          </p:nvPr>
        </p:nvSpPr>
        <p:spPr>
          <a:xfrm>
            <a:off x="8472457" y="4663216"/>
            <a:ext cx="548700" cy="393600"/>
          </a:xfrm>
        </p:spPr>
        <p:txBody>
          <a:bodyPr/>
          <a:lstStyle/>
          <a:p>
            <a:pPr lvl="0">
              <a:spcBef>
                <a:spcPts val="0"/>
              </a:spcBef>
              <a:buNone/>
            </a:pPr>
            <a:fld id="{00000000-1234-1234-1234-123412341234}" type="slidenum">
              <a:rPr lang="en" smtClean="0">
                <a:latin typeface="Corbel" panose="020B0503020204020204" pitchFamily="34" charset="0"/>
              </a:rPr>
              <a:t>12</a:t>
            </a:fld>
            <a:endParaRPr lang="en">
              <a:latin typeface="Corbel" panose="020B0503020204020204" pitchFamily="34" charset="0"/>
            </a:endParaRPr>
          </a:p>
        </p:txBody>
      </p:sp>
      <p:sp>
        <p:nvSpPr>
          <p:cNvPr id="4" name="Rectangle 3">
            <a:extLst>
              <a:ext uri="{FF2B5EF4-FFF2-40B4-BE49-F238E27FC236}">
                <a16:creationId xmlns:a16="http://schemas.microsoft.com/office/drawing/2014/main" id="{2E060194-2404-4B18-9D77-E6DA5DFD30E1}"/>
              </a:ext>
            </a:extLst>
          </p:cNvPr>
          <p:cNvSpPr/>
          <p:nvPr/>
        </p:nvSpPr>
        <p:spPr>
          <a:xfrm>
            <a:off x="438912" y="749501"/>
            <a:ext cx="8217408" cy="391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orbel" panose="020B0503020204020204" pitchFamily="34" charset="0"/>
            </a:endParaRPr>
          </a:p>
        </p:txBody>
      </p:sp>
      <p:sp>
        <p:nvSpPr>
          <p:cNvPr id="7" name="TextBox 6">
            <a:extLst>
              <a:ext uri="{FF2B5EF4-FFF2-40B4-BE49-F238E27FC236}">
                <a16:creationId xmlns:a16="http://schemas.microsoft.com/office/drawing/2014/main" id="{96812D96-EFF3-4E7C-BDF0-D32B85B27085}"/>
              </a:ext>
            </a:extLst>
          </p:cNvPr>
          <p:cNvSpPr txBox="1"/>
          <p:nvPr/>
        </p:nvSpPr>
        <p:spPr>
          <a:xfrm>
            <a:off x="438911" y="914400"/>
            <a:ext cx="4619471" cy="1600438"/>
          </a:xfrm>
          <a:prstGeom prst="rect">
            <a:avLst/>
          </a:prstGeom>
          <a:noFill/>
        </p:spPr>
        <p:txBody>
          <a:bodyPr wrap="square" rtlCol="0">
            <a:spAutoFit/>
          </a:bodyPr>
          <a:lstStyle/>
          <a:p>
            <a:pPr marL="342900" indent="-342900">
              <a:buFont typeface="Arial" panose="020B0604020202020204" pitchFamily="34" charset="0"/>
              <a:buChar char="•"/>
            </a:pPr>
            <a:r>
              <a:rPr lang="en-IN" dirty="0">
                <a:latin typeface="Corbel" panose="020B0503020204020204" pitchFamily="34" charset="0"/>
              </a:rPr>
              <a:t>the idea of distributing computing intelligence across an entire network instead of centralizing it in the cloud</a:t>
            </a:r>
          </a:p>
          <a:p>
            <a:pPr marL="342900" indent="-342900">
              <a:buFont typeface="Arial" panose="020B0604020202020204" pitchFamily="34" charset="0"/>
              <a:buChar char="•"/>
            </a:pPr>
            <a:r>
              <a:rPr lang="en-IN" dirty="0">
                <a:latin typeface="Corbel" panose="020B0503020204020204" pitchFamily="34" charset="0"/>
              </a:rPr>
              <a:t>in case of edge computing, you don’t need to send the data acquired by the IoT sensors anywhere. The device itself or the nearest network node (e.g. the router) is responsible for data processing and can respond in a proper manner if action is required.</a:t>
            </a:r>
          </a:p>
        </p:txBody>
      </p:sp>
    </p:spTree>
    <p:extLst>
      <p:ext uri="{BB962C8B-B14F-4D97-AF65-F5344CB8AC3E}">
        <p14:creationId xmlns:p14="http://schemas.microsoft.com/office/powerpoint/2010/main" val="310284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D954A-256F-44BA-B712-CB9B2B36AD0D}"/>
              </a:ext>
            </a:extLst>
          </p:cNvPr>
          <p:cNvSpPr>
            <a:spLocks noGrp="1"/>
          </p:cNvSpPr>
          <p:nvPr>
            <p:ph type="title"/>
          </p:nvPr>
        </p:nvSpPr>
        <p:spPr>
          <a:xfrm>
            <a:off x="311700" y="176801"/>
            <a:ext cx="8520600" cy="572700"/>
          </a:xfrm>
        </p:spPr>
        <p:txBody>
          <a:bodyPr/>
          <a:lstStyle/>
          <a:p>
            <a:r>
              <a:rPr lang="en-IN" sz="2400" b="1" dirty="0">
                <a:latin typeface="Corbel" panose="020B0503020204020204" pitchFamily="34" charset="0"/>
              </a:rPr>
              <a:t>Advantages of Edge Computing</a:t>
            </a:r>
          </a:p>
        </p:txBody>
      </p:sp>
      <p:sp>
        <p:nvSpPr>
          <p:cNvPr id="2" name="Slide Number Placeholder 1">
            <a:extLst>
              <a:ext uri="{FF2B5EF4-FFF2-40B4-BE49-F238E27FC236}">
                <a16:creationId xmlns:a16="http://schemas.microsoft.com/office/drawing/2014/main" id="{F4F006F9-8EF4-48C8-B81F-BBAD404A9245}"/>
              </a:ext>
            </a:extLst>
          </p:cNvPr>
          <p:cNvSpPr>
            <a:spLocks noGrp="1"/>
          </p:cNvSpPr>
          <p:nvPr>
            <p:ph type="sldNum" idx="12"/>
          </p:nvPr>
        </p:nvSpPr>
        <p:spPr>
          <a:xfrm>
            <a:off x="8472457" y="4663216"/>
            <a:ext cx="548700" cy="393600"/>
          </a:xfrm>
        </p:spPr>
        <p:txBody>
          <a:bodyPr/>
          <a:lstStyle/>
          <a:p>
            <a:pPr lvl="0">
              <a:spcBef>
                <a:spcPts val="0"/>
              </a:spcBef>
              <a:buNone/>
            </a:pPr>
            <a:fld id="{00000000-1234-1234-1234-123412341234}" type="slidenum">
              <a:rPr lang="en" smtClean="0">
                <a:latin typeface="Corbel" panose="020B0503020204020204" pitchFamily="34" charset="0"/>
              </a:rPr>
              <a:t>13</a:t>
            </a:fld>
            <a:endParaRPr lang="en">
              <a:latin typeface="Corbel" panose="020B0503020204020204" pitchFamily="34" charset="0"/>
            </a:endParaRPr>
          </a:p>
        </p:txBody>
      </p:sp>
      <p:sp>
        <p:nvSpPr>
          <p:cNvPr id="4" name="Rectangle 3">
            <a:extLst>
              <a:ext uri="{FF2B5EF4-FFF2-40B4-BE49-F238E27FC236}">
                <a16:creationId xmlns:a16="http://schemas.microsoft.com/office/drawing/2014/main" id="{2E060194-2404-4B18-9D77-E6DA5DFD30E1}"/>
              </a:ext>
            </a:extLst>
          </p:cNvPr>
          <p:cNvSpPr/>
          <p:nvPr/>
        </p:nvSpPr>
        <p:spPr>
          <a:xfrm>
            <a:off x="438912" y="749501"/>
            <a:ext cx="8217408" cy="391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orbel" panose="020B0503020204020204" pitchFamily="34" charset="0"/>
            </a:endParaRPr>
          </a:p>
        </p:txBody>
      </p:sp>
      <p:sp>
        <p:nvSpPr>
          <p:cNvPr id="7" name="TextBox 6">
            <a:extLst>
              <a:ext uri="{FF2B5EF4-FFF2-40B4-BE49-F238E27FC236}">
                <a16:creationId xmlns:a16="http://schemas.microsoft.com/office/drawing/2014/main" id="{96812D96-EFF3-4E7C-BDF0-D32B85B27085}"/>
              </a:ext>
            </a:extLst>
          </p:cNvPr>
          <p:cNvSpPr txBox="1"/>
          <p:nvPr/>
        </p:nvSpPr>
        <p:spPr>
          <a:xfrm>
            <a:off x="438911" y="914400"/>
            <a:ext cx="4619471" cy="1815882"/>
          </a:xfrm>
          <a:prstGeom prst="rect">
            <a:avLst/>
          </a:prstGeom>
          <a:noFill/>
        </p:spPr>
        <p:txBody>
          <a:bodyPr wrap="square" rtlCol="0">
            <a:spAutoFit/>
          </a:bodyPr>
          <a:lstStyle/>
          <a:p>
            <a:pPr marL="342900" indent="-342900">
              <a:buFont typeface="Arial" panose="020B0604020202020204" pitchFamily="34" charset="0"/>
              <a:buChar char="•"/>
            </a:pPr>
            <a:r>
              <a:rPr lang="en-IN" dirty="0">
                <a:latin typeface="Corbel" panose="020B0503020204020204" pitchFamily="34" charset="0"/>
              </a:rPr>
              <a:t>Increasing data security and privacy</a:t>
            </a:r>
          </a:p>
          <a:p>
            <a:pPr marL="342900" indent="-342900">
              <a:buFont typeface="Arial" panose="020B0604020202020204" pitchFamily="34" charset="0"/>
              <a:buChar char="•"/>
            </a:pPr>
            <a:r>
              <a:rPr lang="en-IN" dirty="0">
                <a:latin typeface="Corbel" panose="020B0503020204020204" pitchFamily="34" charset="0"/>
              </a:rPr>
              <a:t>Better, more responsive and robust application performance</a:t>
            </a:r>
          </a:p>
          <a:p>
            <a:pPr marL="342900" indent="-342900">
              <a:buFont typeface="Arial" panose="020B0604020202020204" pitchFamily="34" charset="0"/>
              <a:buChar char="•"/>
            </a:pPr>
            <a:r>
              <a:rPr lang="en-IN" dirty="0">
                <a:latin typeface="Corbel" panose="020B0503020204020204" pitchFamily="34" charset="0"/>
              </a:rPr>
              <a:t>Reducing operational costs</a:t>
            </a:r>
          </a:p>
          <a:p>
            <a:pPr marL="342900" indent="-342900">
              <a:buFont typeface="Arial" panose="020B0604020202020204" pitchFamily="34" charset="0"/>
              <a:buChar char="•"/>
            </a:pPr>
            <a:r>
              <a:rPr lang="en-IN" dirty="0">
                <a:latin typeface="Corbel" panose="020B0503020204020204" pitchFamily="34" charset="0"/>
              </a:rPr>
              <a:t>Improving business efficiency and reliability</a:t>
            </a:r>
          </a:p>
          <a:p>
            <a:pPr marL="342900" indent="-342900">
              <a:buFont typeface="Arial" panose="020B0604020202020204" pitchFamily="34" charset="0"/>
              <a:buChar char="•"/>
            </a:pPr>
            <a:r>
              <a:rPr lang="en-IN" dirty="0">
                <a:latin typeface="Corbel" panose="020B0503020204020204" pitchFamily="34" charset="0"/>
              </a:rPr>
              <a:t>Unlimited scalability</a:t>
            </a:r>
          </a:p>
          <a:p>
            <a:pPr marL="342900" indent="-342900">
              <a:buFont typeface="Arial" panose="020B0604020202020204" pitchFamily="34" charset="0"/>
              <a:buChar char="•"/>
            </a:pPr>
            <a:r>
              <a:rPr lang="en-IN" dirty="0">
                <a:latin typeface="Corbel" panose="020B0503020204020204" pitchFamily="34" charset="0"/>
              </a:rPr>
              <a:t>Conserving network and computing resources</a:t>
            </a:r>
          </a:p>
          <a:p>
            <a:pPr marL="342900" indent="-342900">
              <a:buFont typeface="Arial" panose="020B0604020202020204" pitchFamily="34" charset="0"/>
              <a:buChar char="•"/>
            </a:pPr>
            <a:r>
              <a:rPr lang="en-IN" dirty="0">
                <a:latin typeface="Corbel" panose="020B0503020204020204" pitchFamily="34" charset="0"/>
              </a:rPr>
              <a:t>Reducing latency</a:t>
            </a:r>
          </a:p>
        </p:txBody>
      </p:sp>
    </p:spTree>
    <p:extLst>
      <p:ext uri="{BB962C8B-B14F-4D97-AF65-F5344CB8AC3E}">
        <p14:creationId xmlns:p14="http://schemas.microsoft.com/office/powerpoint/2010/main" val="1266815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cars">
            <a:extLst>
              <a:ext uri="{FF2B5EF4-FFF2-40B4-BE49-F238E27FC236}">
                <a16:creationId xmlns:a16="http://schemas.microsoft.com/office/drawing/2014/main" id="{0EAA4D0D-9FD1-4874-82D8-11AA75B7C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04" y="-483465"/>
            <a:ext cx="9251003" cy="56269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EDB987-5052-494A-B0AD-CAA31E968FBE}"/>
              </a:ext>
            </a:extLst>
          </p:cNvPr>
          <p:cNvSpPr>
            <a:spLocks noGrp="1"/>
          </p:cNvSpPr>
          <p:nvPr>
            <p:ph type="title"/>
          </p:nvPr>
        </p:nvSpPr>
        <p:spPr>
          <a:xfrm>
            <a:off x="311700" y="172650"/>
            <a:ext cx="8520600" cy="572700"/>
          </a:xfrm>
          <a:solidFill>
            <a:schemeClr val="bg1">
              <a:lumMod val="75000"/>
              <a:alpha val="52000"/>
            </a:schemeClr>
          </a:solidFill>
        </p:spPr>
        <p:txBody>
          <a:bodyPr/>
          <a:lstStyle/>
          <a:p>
            <a:r>
              <a:rPr lang="en-US" sz="2400" b="1" dirty="0">
                <a:latin typeface="Corbel" panose="020B0503020204020204" pitchFamily="34" charset="0"/>
              </a:rPr>
              <a:t>Use Case 1 – Autonomous Vehicles</a:t>
            </a:r>
            <a:endParaRPr lang="en-IN" sz="2400" b="1" dirty="0">
              <a:latin typeface="Corbel" panose="020B0503020204020204" pitchFamily="34" charset="0"/>
            </a:endParaRPr>
          </a:p>
        </p:txBody>
      </p:sp>
      <p:sp>
        <p:nvSpPr>
          <p:cNvPr id="3" name="Slide Number Placeholder 2">
            <a:extLst>
              <a:ext uri="{FF2B5EF4-FFF2-40B4-BE49-F238E27FC236}">
                <a16:creationId xmlns:a16="http://schemas.microsoft.com/office/drawing/2014/main" id="{5B2A410B-3D6F-4FF8-AFD8-9F85971A3DF2}"/>
              </a:ext>
            </a:extLst>
          </p:cNvPr>
          <p:cNvSpPr>
            <a:spLocks noGrp="1"/>
          </p:cNvSpPr>
          <p:nvPr>
            <p:ph type="sldNum" idx="12"/>
          </p:nvPr>
        </p:nvSpPr>
        <p:spPr/>
        <p:txBody>
          <a:bodyPr/>
          <a:lstStyle/>
          <a:p>
            <a:pPr lvl="0">
              <a:spcBef>
                <a:spcPts val="0"/>
              </a:spcBef>
              <a:buNone/>
            </a:pPr>
            <a:fld id="{00000000-1234-1234-1234-123412341234}" type="slidenum">
              <a:rPr lang="en" smtClean="0">
                <a:latin typeface="Corbel" panose="020B0503020204020204" pitchFamily="34" charset="0"/>
              </a:rPr>
              <a:t>14</a:t>
            </a:fld>
            <a:endParaRPr lang="en">
              <a:latin typeface="Corbel" panose="020B0503020204020204" pitchFamily="34" charset="0"/>
            </a:endParaRPr>
          </a:p>
        </p:txBody>
      </p:sp>
      <p:sp>
        <p:nvSpPr>
          <p:cNvPr id="4" name="TextBox 3">
            <a:extLst>
              <a:ext uri="{FF2B5EF4-FFF2-40B4-BE49-F238E27FC236}">
                <a16:creationId xmlns:a16="http://schemas.microsoft.com/office/drawing/2014/main" id="{CACDDB0B-228E-4492-B58A-E0B8CEFE655B}"/>
              </a:ext>
            </a:extLst>
          </p:cNvPr>
          <p:cNvSpPr txBox="1"/>
          <p:nvPr/>
        </p:nvSpPr>
        <p:spPr>
          <a:xfrm>
            <a:off x="311700" y="1340643"/>
            <a:ext cx="8024985" cy="2246769"/>
          </a:xfrm>
          <a:prstGeom prst="rect">
            <a:avLst/>
          </a:prstGeom>
          <a:solidFill>
            <a:schemeClr val="accent2">
              <a:lumMod val="10000"/>
              <a:alpha val="52000"/>
            </a:schemeClr>
          </a:solidFill>
        </p:spPr>
        <p:txBody>
          <a:bodyPr wrap="square" rtlCol="0">
            <a:spAutoFit/>
          </a:bodyPr>
          <a:lstStyle/>
          <a:p>
            <a:r>
              <a:rPr lang="en-IN" dirty="0">
                <a:solidFill>
                  <a:schemeClr val="bg1"/>
                </a:solidFill>
                <a:latin typeface="Corbel" panose="020B0503020204020204" pitchFamily="34" charset="0"/>
              </a:rPr>
              <a:t>Self-driving cars represent one of the important edge computing use cases.</a:t>
            </a:r>
          </a:p>
          <a:p>
            <a:endParaRPr lang="en-IN" dirty="0">
              <a:solidFill>
                <a:schemeClr val="bg1"/>
              </a:solidFill>
              <a:latin typeface="Corbel" panose="020B0503020204020204" pitchFamily="34" charset="0"/>
            </a:endParaRPr>
          </a:p>
          <a:p>
            <a:r>
              <a:rPr lang="en-IN" dirty="0">
                <a:solidFill>
                  <a:schemeClr val="bg1"/>
                </a:solidFill>
                <a:latin typeface="Corbel" panose="020B0503020204020204" pitchFamily="34" charset="0"/>
              </a:rPr>
              <a:t>A moving vehicle simply cannot rely on a remote server to decide if it needs to stop when there’s a pedestrian crossing the road in front of it. </a:t>
            </a:r>
          </a:p>
          <a:p>
            <a:r>
              <a:rPr lang="en-IN" dirty="0">
                <a:solidFill>
                  <a:schemeClr val="bg1"/>
                </a:solidFill>
                <a:latin typeface="Corbel" panose="020B0503020204020204" pitchFamily="34" charset="0"/>
              </a:rPr>
              <a:t>The decision needs to be made immediately. The data has to be processed on the spot, regardless of the internet connection.</a:t>
            </a:r>
          </a:p>
          <a:p>
            <a:endParaRPr lang="en-IN" dirty="0">
              <a:solidFill>
                <a:schemeClr val="bg1"/>
              </a:solidFill>
              <a:latin typeface="Corbel" panose="020B0503020204020204" pitchFamily="34" charset="0"/>
            </a:endParaRPr>
          </a:p>
          <a:p>
            <a:r>
              <a:rPr lang="en-IN" dirty="0">
                <a:solidFill>
                  <a:schemeClr val="bg1"/>
                </a:solidFill>
                <a:latin typeface="Corbel" panose="020B0503020204020204" pitchFamily="34" charset="0"/>
              </a:rPr>
              <a:t>Plus, vehicles (while on the road) can communicate with each other more efficiently because they don’t need to send data about accidents, weather conditions, traffic or detours to the remote server first.</a:t>
            </a:r>
          </a:p>
          <a:p>
            <a:endParaRPr lang="en-IN" dirty="0">
              <a:latin typeface="Corbel" panose="020B0503020204020204" pitchFamily="34" charset="0"/>
            </a:endParaRPr>
          </a:p>
        </p:txBody>
      </p:sp>
    </p:spTree>
    <p:extLst>
      <p:ext uri="{BB962C8B-B14F-4D97-AF65-F5344CB8AC3E}">
        <p14:creationId xmlns:p14="http://schemas.microsoft.com/office/powerpoint/2010/main" val="1222496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althcare-iot-devices">
            <a:extLst>
              <a:ext uri="{FF2B5EF4-FFF2-40B4-BE49-F238E27FC236}">
                <a16:creationId xmlns:a16="http://schemas.microsoft.com/office/drawing/2014/main" id="{8B6914A6-EFAF-44B6-BE97-0A713740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89915" cy="56766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EDB987-5052-494A-B0AD-CAA31E968FBE}"/>
              </a:ext>
            </a:extLst>
          </p:cNvPr>
          <p:cNvSpPr>
            <a:spLocks noGrp="1"/>
          </p:cNvSpPr>
          <p:nvPr>
            <p:ph type="title"/>
          </p:nvPr>
        </p:nvSpPr>
        <p:spPr>
          <a:xfrm>
            <a:off x="311700" y="172650"/>
            <a:ext cx="8520600" cy="572700"/>
          </a:xfrm>
        </p:spPr>
        <p:txBody>
          <a:bodyPr/>
          <a:lstStyle/>
          <a:p>
            <a:r>
              <a:rPr lang="en-US" sz="2400" b="1" dirty="0">
                <a:solidFill>
                  <a:schemeClr val="bg1"/>
                </a:solidFill>
                <a:latin typeface="Corbel" panose="020B0503020204020204" pitchFamily="34" charset="0"/>
              </a:rPr>
              <a:t>Use Case 2 – Health Care</a:t>
            </a:r>
            <a:endParaRPr lang="en-IN" sz="2400" b="1" dirty="0">
              <a:solidFill>
                <a:schemeClr val="bg1"/>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5B2A410B-3D6F-4FF8-AFD8-9F85971A3DF2}"/>
              </a:ext>
            </a:extLst>
          </p:cNvPr>
          <p:cNvSpPr>
            <a:spLocks noGrp="1"/>
          </p:cNvSpPr>
          <p:nvPr>
            <p:ph type="sldNum" idx="12"/>
          </p:nvPr>
        </p:nvSpPr>
        <p:spPr/>
        <p:txBody>
          <a:bodyPr/>
          <a:lstStyle/>
          <a:p>
            <a:pPr lvl="0">
              <a:spcBef>
                <a:spcPts val="0"/>
              </a:spcBef>
              <a:buNone/>
            </a:pPr>
            <a:fld id="{00000000-1234-1234-1234-123412341234}" type="slidenum">
              <a:rPr lang="en" smtClean="0">
                <a:latin typeface="Corbel" panose="020B0503020204020204" pitchFamily="34" charset="0"/>
              </a:rPr>
              <a:t>15</a:t>
            </a:fld>
            <a:endParaRPr lang="en">
              <a:latin typeface="Corbel" panose="020B0503020204020204" pitchFamily="34" charset="0"/>
            </a:endParaRPr>
          </a:p>
        </p:txBody>
      </p:sp>
      <p:sp>
        <p:nvSpPr>
          <p:cNvPr id="4" name="TextBox 3">
            <a:extLst>
              <a:ext uri="{FF2B5EF4-FFF2-40B4-BE49-F238E27FC236}">
                <a16:creationId xmlns:a16="http://schemas.microsoft.com/office/drawing/2014/main" id="{CACDDB0B-228E-4492-B58A-E0B8CEFE655B}"/>
              </a:ext>
            </a:extLst>
          </p:cNvPr>
          <p:cNvSpPr txBox="1"/>
          <p:nvPr/>
        </p:nvSpPr>
        <p:spPr>
          <a:xfrm>
            <a:off x="457200" y="1232922"/>
            <a:ext cx="5661498" cy="3108543"/>
          </a:xfrm>
          <a:prstGeom prst="rect">
            <a:avLst/>
          </a:prstGeom>
          <a:solidFill>
            <a:schemeClr val="accent2">
              <a:lumMod val="10000"/>
              <a:alpha val="60000"/>
            </a:schemeClr>
          </a:solidFill>
        </p:spPr>
        <p:txBody>
          <a:bodyPr wrap="square" rtlCol="0">
            <a:spAutoFit/>
          </a:bodyPr>
          <a:lstStyle/>
          <a:p>
            <a:r>
              <a:rPr lang="en-IN" dirty="0">
                <a:solidFill>
                  <a:schemeClr val="bg1"/>
                </a:solidFill>
                <a:latin typeface="Corbel" panose="020B0503020204020204" pitchFamily="34" charset="0"/>
              </a:rPr>
              <a:t>One more practical case for edge computing lies within the domain of </a:t>
            </a:r>
            <a:r>
              <a:rPr lang="en-IN" b="1" dirty="0">
                <a:solidFill>
                  <a:schemeClr val="bg1"/>
                </a:solidFill>
                <a:latin typeface="Corbel" panose="020B0503020204020204" pitchFamily="34" charset="0"/>
              </a:rPr>
              <a:t>health monitors </a:t>
            </a:r>
            <a:r>
              <a:rPr lang="en-IN" dirty="0">
                <a:solidFill>
                  <a:schemeClr val="bg1"/>
                </a:solidFill>
                <a:latin typeface="Corbel" panose="020B0503020204020204" pitchFamily="34" charset="0"/>
              </a:rPr>
              <a:t>and other </a:t>
            </a:r>
            <a:r>
              <a:rPr lang="en-IN" b="1" dirty="0">
                <a:solidFill>
                  <a:schemeClr val="bg1"/>
                </a:solidFill>
                <a:latin typeface="Corbel" panose="020B0503020204020204" pitchFamily="34" charset="0"/>
              </a:rPr>
              <a:t>wearable devices</a:t>
            </a:r>
            <a:r>
              <a:rPr lang="en-IN" dirty="0">
                <a:solidFill>
                  <a:schemeClr val="bg1"/>
                </a:solidFill>
                <a:latin typeface="Corbel" panose="020B0503020204020204" pitchFamily="34" charset="0"/>
              </a:rPr>
              <a:t>. When used in telemedicine for keeping track of the patient’s chronic conditions, they can become real life-savers.</a:t>
            </a:r>
          </a:p>
          <a:p>
            <a:endParaRPr lang="en-IN" dirty="0">
              <a:solidFill>
                <a:schemeClr val="bg1"/>
              </a:solidFill>
              <a:latin typeface="Corbel" panose="020B0503020204020204" pitchFamily="34" charset="0"/>
            </a:endParaRPr>
          </a:p>
          <a:p>
            <a:r>
              <a:rPr lang="en-IN" dirty="0">
                <a:solidFill>
                  <a:schemeClr val="bg1"/>
                </a:solidFill>
                <a:latin typeface="Corbel" panose="020B0503020204020204" pitchFamily="34" charset="0"/>
              </a:rPr>
              <a:t>a heart rate monitor capable of </a:t>
            </a:r>
            <a:r>
              <a:rPr lang="en-IN" dirty="0" err="1">
                <a:solidFill>
                  <a:schemeClr val="bg1"/>
                </a:solidFill>
                <a:latin typeface="Corbel" panose="020B0503020204020204" pitchFamily="34" charset="0"/>
              </a:rPr>
              <a:t>analyzing</a:t>
            </a:r>
            <a:r>
              <a:rPr lang="en-IN" dirty="0">
                <a:solidFill>
                  <a:schemeClr val="bg1"/>
                </a:solidFill>
                <a:latin typeface="Corbel" panose="020B0503020204020204" pitchFamily="34" charset="0"/>
              </a:rPr>
              <a:t> health data independently, can instantly provide the necessary response to alert caregivers when a patient needs their help.</a:t>
            </a:r>
          </a:p>
          <a:p>
            <a:endParaRPr lang="en-IN" dirty="0">
              <a:solidFill>
                <a:schemeClr val="bg1"/>
              </a:solidFill>
              <a:latin typeface="Corbel" panose="020B0503020204020204" pitchFamily="34" charset="0"/>
            </a:endParaRPr>
          </a:p>
          <a:p>
            <a:r>
              <a:rPr lang="en-IN" dirty="0">
                <a:solidFill>
                  <a:schemeClr val="bg1"/>
                </a:solidFill>
                <a:latin typeface="Corbel" panose="020B0503020204020204" pitchFamily="34" charset="0"/>
              </a:rPr>
              <a:t>Robot-assisted surgery is another use case for edge computing in healthcare, especially when every nanosecond can mean the difference between life and death. These robots need to be able to </a:t>
            </a:r>
            <a:r>
              <a:rPr lang="en-IN" dirty="0" err="1">
                <a:solidFill>
                  <a:schemeClr val="bg1"/>
                </a:solidFill>
                <a:latin typeface="Corbel" panose="020B0503020204020204" pitchFamily="34" charset="0"/>
              </a:rPr>
              <a:t>analyze</a:t>
            </a:r>
            <a:r>
              <a:rPr lang="en-IN" dirty="0">
                <a:solidFill>
                  <a:schemeClr val="bg1"/>
                </a:solidFill>
                <a:latin typeface="Corbel" panose="020B0503020204020204" pitchFamily="34" charset="0"/>
              </a:rPr>
              <a:t> data on their own in order to provide assistance in surgery safely, quickly and accurately.</a:t>
            </a:r>
          </a:p>
        </p:txBody>
      </p:sp>
    </p:spTree>
    <p:extLst>
      <p:ext uri="{BB962C8B-B14F-4D97-AF65-F5344CB8AC3E}">
        <p14:creationId xmlns:p14="http://schemas.microsoft.com/office/powerpoint/2010/main" val="29554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C6FCA-C8A2-42C1-9555-A4EEA88FEA57}"/>
              </a:ext>
            </a:extLst>
          </p:cNvPr>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1B0C05EE-5F91-4AD9-B90C-371C36685D13}"/>
              </a:ext>
            </a:extLst>
          </p:cNvPr>
          <p:cNvPicPr>
            <a:picLocks noChangeAspect="1"/>
          </p:cNvPicPr>
          <p:nvPr/>
        </p:nvPicPr>
        <p:blipFill>
          <a:blip r:embed="rId2"/>
          <a:stretch>
            <a:fillRect/>
          </a:stretch>
        </p:blipFill>
        <p:spPr>
          <a:xfrm>
            <a:off x="2558810" y="1134999"/>
            <a:ext cx="4026379" cy="2873502"/>
          </a:xfrm>
          <a:prstGeom prst="rect">
            <a:avLst/>
          </a:prstGeom>
        </p:spPr>
      </p:pic>
    </p:spTree>
    <p:extLst>
      <p:ext uri="{BB962C8B-B14F-4D97-AF65-F5344CB8AC3E}">
        <p14:creationId xmlns:p14="http://schemas.microsoft.com/office/powerpoint/2010/main" val="356974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E711-5A5A-438A-AF7E-3D707CF4EF8A}"/>
              </a:ext>
            </a:extLst>
          </p:cNvPr>
          <p:cNvSpPr>
            <a:spLocks noGrp="1"/>
          </p:cNvSpPr>
          <p:nvPr>
            <p:ph type="title"/>
          </p:nvPr>
        </p:nvSpPr>
        <p:spPr/>
        <p:txBody>
          <a:bodyPr/>
          <a:lstStyle/>
          <a:p>
            <a:r>
              <a:rPr lang="en-IN" b="1" dirty="0">
                <a:latin typeface="Corbel" panose="020B0503020204020204" pitchFamily="34" charset="0"/>
              </a:rPr>
              <a:t>Popular ML frameworks for edge devices</a:t>
            </a:r>
            <a:endParaRPr lang="en-IN" dirty="0">
              <a:latin typeface="Corbel" panose="020B0503020204020204" pitchFamily="34" charset="0"/>
            </a:endParaRPr>
          </a:p>
        </p:txBody>
      </p:sp>
      <p:sp>
        <p:nvSpPr>
          <p:cNvPr id="3" name="Slide Number Placeholder 2">
            <a:extLst>
              <a:ext uri="{FF2B5EF4-FFF2-40B4-BE49-F238E27FC236}">
                <a16:creationId xmlns:a16="http://schemas.microsoft.com/office/drawing/2014/main" id="{270EE93B-CAA2-421A-ABB5-9B68A3C0CC13}"/>
              </a:ext>
            </a:extLst>
          </p:cNvPr>
          <p:cNvSpPr>
            <a:spLocks noGrp="1"/>
          </p:cNvSpPr>
          <p:nvPr>
            <p:ph type="sldNum" idx="12"/>
          </p:nvPr>
        </p:nvSpPr>
        <p:spPr/>
        <p:txBody>
          <a:bodyPr/>
          <a:lstStyle/>
          <a:p>
            <a:pPr lvl="0">
              <a:spcBef>
                <a:spcPts val="0"/>
              </a:spcBef>
              <a:buNone/>
            </a:pPr>
            <a:fld id="{00000000-1234-1234-1234-123412341234}" type="slidenum">
              <a:rPr lang="en" smtClean="0">
                <a:latin typeface="Corbel" panose="020B0503020204020204" pitchFamily="34" charset="0"/>
              </a:rPr>
              <a:t>17</a:t>
            </a:fld>
            <a:endParaRPr lang="en">
              <a:latin typeface="Corbel" panose="020B0503020204020204" pitchFamily="34" charset="0"/>
            </a:endParaRPr>
          </a:p>
        </p:txBody>
      </p:sp>
      <p:graphicFrame>
        <p:nvGraphicFramePr>
          <p:cNvPr id="4" name="Table 3">
            <a:extLst>
              <a:ext uri="{FF2B5EF4-FFF2-40B4-BE49-F238E27FC236}">
                <a16:creationId xmlns:a16="http://schemas.microsoft.com/office/drawing/2014/main" id="{731C653B-6765-4CCC-BED4-674AD34A9783}"/>
              </a:ext>
            </a:extLst>
          </p:cNvPr>
          <p:cNvGraphicFramePr>
            <a:graphicFrameLocks noGrp="1"/>
          </p:cNvGraphicFramePr>
          <p:nvPr>
            <p:extLst>
              <p:ext uri="{D42A27DB-BD31-4B8C-83A1-F6EECF244321}">
                <p14:modId xmlns:p14="http://schemas.microsoft.com/office/powerpoint/2010/main" val="261913786"/>
              </p:ext>
            </p:extLst>
          </p:nvPr>
        </p:nvGraphicFramePr>
        <p:xfrm>
          <a:off x="311150" y="1473835"/>
          <a:ext cx="8521700" cy="2133600"/>
        </p:xfrm>
        <a:graphic>
          <a:graphicData uri="http://schemas.openxmlformats.org/drawingml/2006/table">
            <a:tbl>
              <a:tblPr/>
              <a:tblGrid>
                <a:gridCol w="4260850">
                  <a:extLst>
                    <a:ext uri="{9D8B030D-6E8A-4147-A177-3AD203B41FA5}">
                      <a16:colId xmlns:a16="http://schemas.microsoft.com/office/drawing/2014/main" val="1083956587"/>
                    </a:ext>
                  </a:extLst>
                </a:gridCol>
                <a:gridCol w="4260850">
                  <a:extLst>
                    <a:ext uri="{9D8B030D-6E8A-4147-A177-3AD203B41FA5}">
                      <a16:colId xmlns:a16="http://schemas.microsoft.com/office/drawing/2014/main" val="1310768305"/>
                    </a:ext>
                  </a:extLst>
                </a:gridCol>
              </a:tblGrid>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518570067"/>
                  </a:ext>
                </a:extLst>
              </a:tr>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3100207043"/>
                  </a:ext>
                </a:extLst>
              </a:tr>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645358805"/>
                  </a:ext>
                </a:extLst>
              </a:tr>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3533579870"/>
                  </a:ext>
                </a:extLst>
              </a:tr>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4023047509"/>
                  </a:ext>
                </a:extLst>
              </a:tr>
              <a:tr h="0">
                <a:tc>
                  <a:txBody>
                    <a:bodyPr/>
                    <a:lstStyle/>
                    <a:p>
                      <a:endParaRPr lang="en-IN"/>
                    </a:p>
                  </a:txBody>
                  <a:tcPr anchor="ctr">
                    <a:lnL>
                      <a:noFill/>
                    </a:lnL>
                    <a:lnR>
                      <a:noFill/>
                    </a:lnR>
                    <a:lnT>
                      <a:noFill/>
                    </a:lnT>
                    <a:lnB>
                      <a:noFill/>
                    </a:lnB>
                  </a:tcPr>
                </a:tc>
                <a:tc>
                  <a:txBody>
                    <a:bodyPr/>
                    <a:lstStyle/>
                    <a:p>
                      <a:endParaRPr lang="en-IN"/>
                    </a:p>
                  </a:txBody>
                  <a:tcPr anchor="ctr">
                    <a:lnL>
                      <a:noFill/>
                    </a:lnL>
                    <a:lnR>
                      <a:noFill/>
                    </a:lnR>
                    <a:lnT>
                      <a:noFill/>
                    </a:lnT>
                    <a:lnB>
                      <a:noFill/>
                    </a:lnB>
                  </a:tcPr>
                </a:tc>
                <a:extLst>
                  <a:ext uri="{0D108BD9-81ED-4DB2-BD59-A6C34878D82A}">
                    <a16:rowId xmlns:a16="http://schemas.microsoft.com/office/drawing/2014/main" val="2853062981"/>
                  </a:ext>
                </a:extLst>
              </a:tr>
              <a:tr h="0">
                <a:tc>
                  <a:txBody>
                    <a:bodyPr/>
                    <a:lstStyle/>
                    <a:p>
                      <a:endParaRPr lang="en-IN"/>
                    </a:p>
                  </a:txBody>
                  <a:tcPr anchor="ctr">
                    <a:lnL>
                      <a:noFill/>
                    </a:lnL>
                    <a:lnR>
                      <a:noFill/>
                    </a:lnR>
                    <a:lnT>
                      <a:noFill/>
                    </a:lnT>
                    <a:lnB>
                      <a:noFill/>
                    </a:lnB>
                  </a:tcPr>
                </a:tc>
                <a:tc>
                  <a:txBody>
                    <a:bodyPr/>
                    <a:lstStyle/>
                    <a:p>
                      <a:endParaRPr lang="en-IN" dirty="0"/>
                    </a:p>
                  </a:txBody>
                  <a:tcPr anchor="ctr">
                    <a:lnL>
                      <a:noFill/>
                    </a:lnL>
                    <a:lnR>
                      <a:noFill/>
                    </a:lnR>
                    <a:lnT>
                      <a:noFill/>
                    </a:lnT>
                    <a:lnB>
                      <a:noFill/>
                    </a:lnB>
                  </a:tcPr>
                </a:tc>
                <a:extLst>
                  <a:ext uri="{0D108BD9-81ED-4DB2-BD59-A6C34878D82A}">
                    <a16:rowId xmlns:a16="http://schemas.microsoft.com/office/drawing/2014/main" val="2834790117"/>
                  </a:ext>
                </a:extLst>
              </a:tr>
            </a:tbl>
          </a:graphicData>
        </a:graphic>
      </p:graphicFrame>
      <p:graphicFrame>
        <p:nvGraphicFramePr>
          <p:cNvPr id="5" name="Table 5">
            <a:extLst>
              <a:ext uri="{FF2B5EF4-FFF2-40B4-BE49-F238E27FC236}">
                <a16:creationId xmlns:a16="http://schemas.microsoft.com/office/drawing/2014/main" id="{59AA605A-3CCF-4DC8-9668-7548C8813C22}"/>
              </a:ext>
            </a:extLst>
          </p:cNvPr>
          <p:cNvGraphicFramePr>
            <a:graphicFrameLocks noGrp="1"/>
          </p:cNvGraphicFramePr>
          <p:nvPr>
            <p:extLst>
              <p:ext uri="{D42A27DB-BD31-4B8C-83A1-F6EECF244321}">
                <p14:modId xmlns:p14="http://schemas.microsoft.com/office/powerpoint/2010/main" val="3904549330"/>
              </p:ext>
            </p:extLst>
          </p:nvPr>
        </p:nvGraphicFramePr>
        <p:xfrm>
          <a:off x="311150" y="1473835"/>
          <a:ext cx="7930642" cy="2890520"/>
        </p:xfrm>
        <a:graphic>
          <a:graphicData uri="http://schemas.openxmlformats.org/drawingml/2006/table">
            <a:tbl>
              <a:tblPr firstRow="1" bandRow="1">
                <a:tableStyleId>{69C7853C-536D-4A76-A0AE-DD22124D55A5}</a:tableStyleId>
              </a:tblPr>
              <a:tblGrid>
                <a:gridCol w="3224530">
                  <a:extLst>
                    <a:ext uri="{9D8B030D-6E8A-4147-A177-3AD203B41FA5}">
                      <a16:colId xmlns:a16="http://schemas.microsoft.com/office/drawing/2014/main" val="2640090790"/>
                    </a:ext>
                  </a:extLst>
                </a:gridCol>
                <a:gridCol w="4706112">
                  <a:extLst>
                    <a:ext uri="{9D8B030D-6E8A-4147-A177-3AD203B41FA5}">
                      <a16:colId xmlns:a16="http://schemas.microsoft.com/office/drawing/2014/main" val="3464331725"/>
                    </a:ext>
                  </a:extLst>
                </a:gridCol>
              </a:tblGrid>
              <a:tr h="370840">
                <a:tc>
                  <a:txBody>
                    <a:bodyPr/>
                    <a:lstStyle/>
                    <a:p>
                      <a:r>
                        <a:rPr lang="en-IN" dirty="0">
                          <a:latin typeface="Corbel" panose="020B0503020204020204" pitchFamily="34" charset="0"/>
                        </a:rPr>
                        <a:t>Framework name</a:t>
                      </a:r>
                    </a:p>
                  </a:txBody>
                  <a:tcPr anchor="ctr"/>
                </a:tc>
                <a:tc>
                  <a:txBody>
                    <a:bodyPr/>
                    <a:lstStyle/>
                    <a:p>
                      <a:r>
                        <a:rPr lang="en-IN">
                          <a:latin typeface="Corbel" panose="020B0503020204020204" pitchFamily="34" charset="0"/>
                        </a:rPr>
                        <a:t>Edge device requirements</a:t>
                      </a:r>
                    </a:p>
                  </a:txBody>
                  <a:tcPr anchor="ctr"/>
                </a:tc>
                <a:extLst>
                  <a:ext uri="{0D108BD9-81ED-4DB2-BD59-A6C34878D82A}">
                    <a16:rowId xmlns:a16="http://schemas.microsoft.com/office/drawing/2014/main" val="3690990696"/>
                  </a:ext>
                </a:extLst>
              </a:tr>
              <a:tr h="370840">
                <a:tc>
                  <a:txBody>
                    <a:bodyPr/>
                    <a:lstStyle/>
                    <a:p>
                      <a:r>
                        <a:rPr lang="en-IN" dirty="0">
                          <a:solidFill>
                            <a:schemeClr val="bg2"/>
                          </a:solidFill>
                          <a:latin typeface="Corbel" panose="020B0503020204020204" pitchFamily="34" charset="0"/>
                        </a:rPr>
                        <a:t>TensorFlow Lite – Google</a:t>
                      </a:r>
                    </a:p>
                  </a:txBody>
                  <a:tcPr anchor="ctr"/>
                </a:tc>
                <a:tc>
                  <a:txBody>
                    <a:bodyPr/>
                    <a:lstStyle/>
                    <a:p>
                      <a:r>
                        <a:rPr lang="fr-FR" dirty="0">
                          <a:solidFill>
                            <a:schemeClr val="bg2"/>
                          </a:solidFill>
                          <a:latin typeface="Corbel" panose="020B0503020204020204" pitchFamily="34" charset="0"/>
                        </a:rPr>
                        <a:t>Android, iOS, Linux, </a:t>
                      </a:r>
                      <a:r>
                        <a:rPr lang="fr-FR" dirty="0" err="1">
                          <a:solidFill>
                            <a:schemeClr val="bg2"/>
                          </a:solidFill>
                          <a:latin typeface="Corbel" panose="020B0503020204020204" pitchFamily="34" charset="0"/>
                        </a:rPr>
                        <a:t>microcontrollers</a:t>
                      </a:r>
                      <a:r>
                        <a:rPr lang="fr-FR" dirty="0">
                          <a:solidFill>
                            <a:schemeClr val="bg2"/>
                          </a:solidFill>
                          <a:latin typeface="Corbel" panose="020B0503020204020204" pitchFamily="34" charset="0"/>
                        </a:rPr>
                        <a:t> (ARM Cortex-M, ESP32)</a:t>
                      </a:r>
                    </a:p>
                  </a:txBody>
                  <a:tcPr anchor="ctr"/>
                </a:tc>
                <a:extLst>
                  <a:ext uri="{0D108BD9-81ED-4DB2-BD59-A6C34878D82A}">
                    <a16:rowId xmlns:a16="http://schemas.microsoft.com/office/drawing/2014/main" val="451238153"/>
                  </a:ext>
                </a:extLst>
              </a:tr>
              <a:tr h="370840">
                <a:tc>
                  <a:txBody>
                    <a:bodyPr/>
                    <a:lstStyle/>
                    <a:p>
                      <a:r>
                        <a:rPr lang="en-IN" dirty="0">
                          <a:solidFill>
                            <a:schemeClr val="bg2"/>
                          </a:solidFill>
                          <a:latin typeface="Corbel" panose="020B0503020204020204" pitchFamily="34" charset="0"/>
                        </a:rPr>
                        <a:t>ML Kit for Firebase – Google</a:t>
                      </a:r>
                    </a:p>
                  </a:txBody>
                  <a:tcPr anchor="ctr"/>
                </a:tc>
                <a:tc>
                  <a:txBody>
                    <a:bodyPr/>
                    <a:lstStyle/>
                    <a:p>
                      <a:r>
                        <a:rPr lang="en-IN">
                          <a:solidFill>
                            <a:schemeClr val="bg2"/>
                          </a:solidFill>
                          <a:latin typeface="Corbel" panose="020B0503020204020204" pitchFamily="34" charset="0"/>
                        </a:rPr>
                        <a:t>Android, iOS</a:t>
                      </a:r>
                    </a:p>
                  </a:txBody>
                  <a:tcPr anchor="ctr"/>
                </a:tc>
                <a:extLst>
                  <a:ext uri="{0D108BD9-81ED-4DB2-BD59-A6C34878D82A}">
                    <a16:rowId xmlns:a16="http://schemas.microsoft.com/office/drawing/2014/main" val="165522059"/>
                  </a:ext>
                </a:extLst>
              </a:tr>
              <a:tr h="370840">
                <a:tc>
                  <a:txBody>
                    <a:bodyPr/>
                    <a:lstStyle/>
                    <a:p>
                      <a:r>
                        <a:rPr lang="en-IN" dirty="0" err="1">
                          <a:solidFill>
                            <a:schemeClr val="bg2"/>
                          </a:solidFill>
                          <a:latin typeface="Corbel" panose="020B0503020204020204" pitchFamily="34" charset="0"/>
                        </a:rPr>
                        <a:t>PyTorch</a:t>
                      </a:r>
                      <a:r>
                        <a:rPr lang="en-IN" dirty="0">
                          <a:solidFill>
                            <a:schemeClr val="bg2"/>
                          </a:solidFill>
                          <a:latin typeface="Corbel" panose="020B0503020204020204" pitchFamily="34" charset="0"/>
                        </a:rPr>
                        <a:t> Mobile – Facebook</a:t>
                      </a:r>
                    </a:p>
                  </a:txBody>
                  <a:tcPr anchor="ctr"/>
                </a:tc>
                <a:tc>
                  <a:txBody>
                    <a:bodyPr/>
                    <a:lstStyle/>
                    <a:p>
                      <a:r>
                        <a:rPr lang="en-IN">
                          <a:solidFill>
                            <a:schemeClr val="bg2"/>
                          </a:solidFill>
                          <a:latin typeface="Corbel" panose="020B0503020204020204" pitchFamily="34" charset="0"/>
                        </a:rPr>
                        <a:t>Android, iOS</a:t>
                      </a:r>
                    </a:p>
                  </a:txBody>
                  <a:tcPr anchor="ctr"/>
                </a:tc>
                <a:extLst>
                  <a:ext uri="{0D108BD9-81ED-4DB2-BD59-A6C34878D82A}">
                    <a16:rowId xmlns:a16="http://schemas.microsoft.com/office/drawing/2014/main" val="1973691516"/>
                  </a:ext>
                </a:extLst>
              </a:tr>
              <a:tr h="370840">
                <a:tc>
                  <a:txBody>
                    <a:bodyPr/>
                    <a:lstStyle/>
                    <a:p>
                      <a:r>
                        <a:rPr lang="en-IN" dirty="0">
                          <a:solidFill>
                            <a:schemeClr val="bg2"/>
                          </a:solidFill>
                          <a:latin typeface="Corbel" panose="020B0503020204020204" pitchFamily="34" charset="0"/>
                        </a:rPr>
                        <a:t>Core ML 3 – Apple</a:t>
                      </a:r>
                    </a:p>
                  </a:txBody>
                  <a:tcPr anchor="ctr"/>
                </a:tc>
                <a:tc>
                  <a:txBody>
                    <a:bodyPr/>
                    <a:lstStyle/>
                    <a:p>
                      <a:r>
                        <a:rPr lang="en-IN">
                          <a:solidFill>
                            <a:schemeClr val="bg2"/>
                          </a:solidFill>
                          <a:latin typeface="Corbel" panose="020B0503020204020204" pitchFamily="34" charset="0"/>
                        </a:rPr>
                        <a:t>iOS</a:t>
                      </a:r>
                    </a:p>
                  </a:txBody>
                  <a:tcPr anchor="ctr"/>
                </a:tc>
                <a:extLst>
                  <a:ext uri="{0D108BD9-81ED-4DB2-BD59-A6C34878D82A}">
                    <a16:rowId xmlns:a16="http://schemas.microsoft.com/office/drawing/2014/main" val="733196351"/>
                  </a:ext>
                </a:extLst>
              </a:tr>
              <a:tr h="370840">
                <a:tc>
                  <a:txBody>
                    <a:bodyPr/>
                    <a:lstStyle/>
                    <a:p>
                      <a:r>
                        <a:rPr lang="en-IN" dirty="0">
                          <a:solidFill>
                            <a:schemeClr val="bg2"/>
                          </a:solidFill>
                          <a:latin typeface="Corbel" panose="020B0503020204020204" pitchFamily="34" charset="0"/>
                        </a:rPr>
                        <a:t>Embedded Learning Library (ELL) –</a:t>
                      </a:r>
                      <a:br>
                        <a:rPr lang="en-IN" dirty="0">
                          <a:solidFill>
                            <a:schemeClr val="bg2"/>
                          </a:solidFill>
                          <a:latin typeface="Corbel" panose="020B0503020204020204" pitchFamily="34" charset="0"/>
                        </a:rPr>
                      </a:br>
                      <a:r>
                        <a:rPr lang="en-IN" dirty="0">
                          <a:solidFill>
                            <a:schemeClr val="bg2"/>
                          </a:solidFill>
                          <a:latin typeface="Corbel" panose="020B0503020204020204" pitchFamily="34" charset="0"/>
                        </a:rPr>
                        <a:t>Microsoft</a:t>
                      </a:r>
                    </a:p>
                  </a:txBody>
                  <a:tcPr anchor="ctr"/>
                </a:tc>
                <a:tc>
                  <a:txBody>
                    <a:bodyPr/>
                    <a:lstStyle/>
                    <a:p>
                      <a:r>
                        <a:rPr lang="it-IT" dirty="0" err="1">
                          <a:solidFill>
                            <a:schemeClr val="bg2"/>
                          </a:solidFill>
                          <a:latin typeface="Corbel" panose="020B0503020204020204" pitchFamily="34" charset="0"/>
                        </a:rPr>
                        <a:t>Raspberry</a:t>
                      </a:r>
                      <a:r>
                        <a:rPr lang="it-IT" dirty="0">
                          <a:solidFill>
                            <a:schemeClr val="bg2"/>
                          </a:solidFill>
                          <a:latin typeface="Corbel" panose="020B0503020204020204" pitchFamily="34" charset="0"/>
                        </a:rPr>
                        <a:t> </a:t>
                      </a:r>
                      <a:r>
                        <a:rPr lang="it-IT" dirty="0" err="1">
                          <a:solidFill>
                            <a:schemeClr val="bg2"/>
                          </a:solidFill>
                          <a:latin typeface="Corbel" panose="020B0503020204020204" pitchFamily="34" charset="0"/>
                        </a:rPr>
                        <a:t>Pi</a:t>
                      </a:r>
                      <a:r>
                        <a:rPr lang="it-IT" dirty="0">
                          <a:solidFill>
                            <a:schemeClr val="bg2"/>
                          </a:solidFill>
                          <a:latin typeface="Corbel" panose="020B0503020204020204" pitchFamily="34" charset="0"/>
                        </a:rPr>
                        <a:t>, Arduino, </a:t>
                      </a:r>
                      <a:r>
                        <a:rPr lang="it-IT" dirty="0" err="1">
                          <a:solidFill>
                            <a:schemeClr val="bg2"/>
                          </a:solidFill>
                          <a:latin typeface="Corbel" panose="020B0503020204020204" pitchFamily="34" charset="0"/>
                        </a:rPr>
                        <a:t>micro:bit</a:t>
                      </a:r>
                      <a:endParaRPr lang="it-IT" dirty="0">
                        <a:solidFill>
                          <a:schemeClr val="bg2"/>
                        </a:solidFill>
                        <a:latin typeface="Corbel" panose="020B0503020204020204" pitchFamily="34" charset="0"/>
                      </a:endParaRPr>
                    </a:p>
                  </a:txBody>
                  <a:tcPr anchor="ctr"/>
                </a:tc>
                <a:extLst>
                  <a:ext uri="{0D108BD9-81ED-4DB2-BD59-A6C34878D82A}">
                    <a16:rowId xmlns:a16="http://schemas.microsoft.com/office/drawing/2014/main" val="4100331670"/>
                  </a:ext>
                </a:extLst>
              </a:tr>
              <a:tr h="370840">
                <a:tc>
                  <a:txBody>
                    <a:bodyPr/>
                    <a:lstStyle/>
                    <a:p>
                      <a:r>
                        <a:rPr lang="en-IN">
                          <a:solidFill>
                            <a:schemeClr val="bg2"/>
                          </a:solidFill>
                          <a:latin typeface="Corbel" panose="020B0503020204020204" pitchFamily="34" charset="0"/>
                        </a:rPr>
                        <a:t>Apache MXNet – Apache Software</a:t>
                      </a:r>
                      <a:br>
                        <a:rPr lang="en-IN">
                          <a:solidFill>
                            <a:schemeClr val="bg2"/>
                          </a:solidFill>
                          <a:latin typeface="Corbel" panose="020B0503020204020204" pitchFamily="34" charset="0"/>
                        </a:rPr>
                      </a:br>
                      <a:r>
                        <a:rPr lang="en-IN">
                          <a:solidFill>
                            <a:schemeClr val="bg2"/>
                          </a:solidFill>
                          <a:latin typeface="Corbel" panose="020B0503020204020204" pitchFamily="34" charset="0"/>
                        </a:rPr>
                        <a:t>Foundation (ASF)</a:t>
                      </a:r>
                    </a:p>
                  </a:txBody>
                  <a:tcPr anchor="ctr"/>
                </a:tc>
                <a:tc>
                  <a:txBody>
                    <a:bodyPr/>
                    <a:lstStyle/>
                    <a:p>
                      <a:r>
                        <a:rPr lang="en-IN" dirty="0">
                          <a:solidFill>
                            <a:schemeClr val="bg2"/>
                          </a:solidFill>
                          <a:latin typeface="Corbel" panose="020B0503020204020204" pitchFamily="34" charset="0"/>
                        </a:rPr>
                        <a:t>Linux, Raspberry Pi, NVIDIA Jetson</a:t>
                      </a:r>
                    </a:p>
                  </a:txBody>
                  <a:tcPr anchor="ctr"/>
                </a:tc>
                <a:extLst>
                  <a:ext uri="{0D108BD9-81ED-4DB2-BD59-A6C34878D82A}">
                    <a16:rowId xmlns:a16="http://schemas.microsoft.com/office/drawing/2014/main" val="3466871623"/>
                  </a:ext>
                </a:extLst>
              </a:tr>
            </a:tbl>
          </a:graphicData>
        </a:graphic>
      </p:graphicFrame>
    </p:spTree>
    <p:extLst>
      <p:ext uri="{BB962C8B-B14F-4D97-AF65-F5344CB8AC3E}">
        <p14:creationId xmlns:p14="http://schemas.microsoft.com/office/powerpoint/2010/main" val="356077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217E-C784-4993-B602-F8A6D73FD9B2}"/>
              </a:ext>
            </a:extLst>
          </p:cNvPr>
          <p:cNvSpPr>
            <a:spLocks noGrp="1"/>
          </p:cNvSpPr>
          <p:nvPr>
            <p:ph type="title"/>
          </p:nvPr>
        </p:nvSpPr>
        <p:spPr/>
        <p:txBody>
          <a:bodyPr/>
          <a:lstStyle/>
          <a:p>
            <a:r>
              <a:rPr lang="en-IN" b="1" dirty="0">
                <a:latin typeface="Corbel" panose="020B0503020204020204" pitchFamily="34" charset="0"/>
              </a:rPr>
              <a:t>Edge devices hardware specs</a:t>
            </a:r>
            <a:br>
              <a:rPr lang="en-IN" b="1" dirty="0">
                <a:latin typeface="Corbel" panose="020B0503020204020204" pitchFamily="34" charset="0"/>
              </a:rPr>
            </a:br>
            <a:endParaRPr lang="en-IN" dirty="0">
              <a:latin typeface="Corbel" panose="020B0503020204020204" pitchFamily="34" charset="0"/>
            </a:endParaRPr>
          </a:p>
        </p:txBody>
      </p:sp>
      <p:sp>
        <p:nvSpPr>
          <p:cNvPr id="3" name="Slide Number Placeholder 2">
            <a:extLst>
              <a:ext uri="{FF2B5EF4-FFF2-40B4-BE49-F238E27FC236}">
                <a16:creationId xmlns:a16="http://schemas.microsoft.com/office/drawing/2014/main" id="{0CE16023-6A9C-4B7D-B756-9643DF11259E}"/>
              </a:ext>
            </a:extLst>
          </p:cNvPr>
          <p:cNvSpPr>
            <a:spLocks noGrp="1"/>
          </p:cNvSpPr>
          <p:nvPr>
            <p:ph type="sldNum" idx="12"/>
          </p:nvPr>
        </p:nvSpPr>
        <p:spPr/>
        <p:txBody>
          <a:bodyPr/>
          <a:lstStyle/>
          <a:p>
            <a:pPr lvl="0">
              <a:spcBef>
                <a:spcPts val="0"/>
              </a:spcBef>
              <a:buNone/>
            </a:pPr>
            <a:fld id="{00000000-1234-1234-1234-123412341234}" type="slidenum">
              <a:rPr lang="en" smtClean="0">
                <a:latin typeface="Corbel" panose="020B0503020204020204" pitchFamily="34" charset="0"/>
              </a:rPr>
              <a:t>18</a:t>
            </a:fld>
            <a:endParaRPr lang="en">
              <a:latin typeface="Corbel" panose="020B0503020204020204" pitchFamily="34" charset="0"/>
            </a:endParaRPr>
          </a:p>
        </p:txBody>
      </p:sp>
      <p:graphicFrame>
        <p:nvGraphicFramePr>
          <p:cNvPr id="4" name="Table 3">
            <a:extLst>
              <a:ext uri="{FF2B5EF4-FFF2-40B4-BE49-F238E27FC236}">
                <a16:creationId xmlns:a16="http://schemas.microsoft.com/office/drawing/2014/main" id="{88F20862-1823-4F73-9AE8-CA4FC227260C}"/>
              </a:ext>
            </a:extLst>
          </p:cNvPr>
          <p:cNvGraphicFramePr>
            <a:graphicFrameLocks noGrp="1"/>
          </p:cNvGraphicFramePr>
          <p:nvPr>
            <p:extLst>
              <p:ext uri="{D42A27DB-BD31-4B8C-83A1-F6EECF244321}">
                <p14:modId xmlns:p14="http://schemas.microsoft.com/office/powerpoint/2010/main" val="549545715"/>
              </p:ext>
            </p:extLst>
          </p:nvPr>
        </p:nvGraphicFramePr>
        <p:xfrm>
          <a:off x="424075" y="1000259"/>
          <a:ext cx="8048382" cy="3788295"/>
        </p:xfrm>
        <a:graphic>
          <a:graphicData uri="http://schemas.openxmlformats.org/drawingml/2006/table">
            <a:tbl>
              <a:tblPr firstRow="1" bandRow="1">
                <a:tableStyleId>{69C7853C-536D-4A76-A0AE-DD22124D55A5}</a:tableStyleId>
              </a:tblPr>
              <a:tblGrid>
                <a:gridCol w="2012096">
                  <a:extLst>
                    <a:ext uri="{9D8B030D-6E8A-4147-A177-3AD203B41FA5}">
                      <a16:colId xmlns:a16="http://schemas.microsoft.com/office/drawing/2014/main" val="2786121634"/>
                    </a:ext>
                  </a:extLst>
                </a:gridCol>
                <a:gridCol w="2012096">
                  <a:extLst>
                    <a:ext uri="{9D8B030D-6E8A-4147-A177-3AD203B41FA5}">
                      <a16:colId xmlns:a16="http://schemas.microsoft.com/office/drawing/2014/main" val="3827652010"/>
                    </a:ext>
                  </a:extLst>
                </a:gridCol>
                <a:gridCol w="2267456">
                  <a:extLst>
                    <a:ext uri="{9D8B030D-6E8A-4147-A177-3AD203B41FA5}">
                      <a16:colId xmlns:a16="http://schemas.microsoft.com/office/drawing/2014/main" val="864405053"/>
                    </a:ext>
                  </a:extLst>
                </a:gridCol>
                <a:gridCol w="1756734">
                  <a:extLst>
                    <a:ext uri="{9D8B030D-6E8A-4147-A177-3AD203B41FA5}">
                      <a16:colId xmlns:a16="http://schemas.microsoft.com/office/drawing/2014/main" val="2527091908"/>
                    </a:ext>
                  </a:extLst>
                </a:gridCol>
              </a:tblGrid>
              <a:tr h="485476">
                <a:tc>
                  <a:txBody>
                    <a:bodyPr/>
                    <a:lstStyle/>
                    <a:p>
                      <a:r>
                        <a:rPr lang="en-IN" sz="1400" b="1" i="0" u="none" strike="noStrike" cap="none" dirty="0">
                          <a:solidFill>
                            <a:schemeClr val="lt1"/>
                          </a:solidFill>
                          <a:latin typeface="Corbel" panose="020B0503020204020204" pitchFamily="34" charset="0"/>
                          <a:ea typeface="+mn-ea"/>
                          <a:cs typeface="+mn-cs"/>
                          <a:sym typeface="Arial"/>
                        </a:rPr>
                        <a:t>Edge device</a:t>
                      </a:r>
                    </a:p>
                  </a:txBody>
                  <a:tcPr marL="75360" marR="75360" marT="37680" marB="37680" anchor="ctr"/>
                </a:tc>
                <a:tc>
                  <a:txBody>
                    <a:bodyPr/>
                    <a:lstStyle/>
                    <a:p>
                      <a:r>
                        <a:rPr lang="en-IN" sz="1400" b="1" i="0" u="none" strike="noStrike" cap="none" dirty="0">
                          <a:solidFill>
                            <a:schemeClr val="lt1"/>
                          </a:solidFill>
                          <a:latin typeface="Corbel" panose="020B0503020204020204" pitchFamily="34" charset="0"/>
                          <a:ea typeface="+mn-ea"/>
                          <a:cs typeface="+mn-cs"/>
                          <a:sym typeface="Arial"/>
                        </a:rPr>
                        <a:t>GPU</a:t>
                      </a:r>
                    </a:p>
                  </a:txBody>
                  <a:tcPr marL="75360" marR="75360" marT="37680" marB="37680" anchor="ctr"/>
                </a:tc>
                <a:tc>
                  <a:txBody>
                    <a:bodyPr/>
                    <a:lstStyle/>
                    <a:p>
                      <a:r>
                        <a:rPr lang="en-IN" sz="1400" b="1" i="0" u="none" strike="noStrike" cap="none">
                          <a:solidFill>
                            <a:schemeClr val="lt1"/>
                          </a:solidFill>
                          <a:latin typeface="Corbel" panose="020B0503020204020204" pitchFamily="34" charset="0"/>
                          <a:ea typeface="+mn-ea"/>
                          <a:cs typeface="+mn-cs"/>
                          <a:sym typeface="Arial"/>
                        </a:rPr>
                        <a:t>CPU</a:t>
                      </a:r>
                    </a:p>
                  </a:txBody>
                  <a:tcPr marL="75360" marR="75360" marT="37680" marB="37680" anchor="ctr"/>
                </a:tc>
                <a:tc>
                  <a:txBody>
                    <a:bodyPr/>
                    <a:lstStyle/>
                    <a:p>
                      <a:r>
                        <a:rPr lang="en-IN" sz="1400" b="1" i="0" u="none" strike="noStrike" cap="none" dirty="0">
                          <a:solidFill>
                            <a:schemeClr val="lt1"/>
                          </a:solidFill>
                          <a:latin typeface="Corbel" panose="020B0503020204020204" pitchFamily="34" charset="0"/>
                          <a:ea typeface="+mn-ea"/>
                          <a:cs typeface="+mn-cs"/>
                          <a:sym typeface="Arial"/>
                        </a:rPr>
                        <a:t>ML software support</a:t>
                      </a:r>
                    </a:p>
                  </a:txBody>
                  <a:tcPr marL="75360" marR="75360" marT="37680" marB="37680" anchor="ctr"/>
                </a:tc>
                <a:extLst>
                  <a:ext uri="{0D108BD9-81ED-4DB2-BD59-A6C34878D82A}">
                    <a16:rowId xmlns:a16="http://schemas.microsoft.com/office/drawing/2014/main" val="634302261"/>
                  </a:ext>
                </a:extLst>
              </a:tr>
              <a:tr h="579059">
                <a:tc>
                  <a:txBody>
                    <a:bodyPr/>
                    <a:lstStyle/>
                    <a:p>
                      <a:r>
                        <a:rPr lang="en-IN" sz="1400" b="0" i="0" u="none" strike="noStrike" cap="none" dirty="0">
                          <a:solidFill>
                            <a:schemeClr val="lt1"/>
                          </a:solidFill>
                          <a:latin typeface="Corbel" panose="020B0503020204020204" pitchFamily="34" charset="0"/>
                          <a:ea typeface="+mn-ea"/>
                          <a:cs typeface="+mn-cs"/>
                          <a:sym typeface="Arial"/>
                        </a:rPr>
                        <a:t>Coral </a:t>
                      </a:r>
                      <a:r>
                        <a:rPr lang="en-IN" sz="1400" b="0" i="0" u="none" strike="noStrike" cap="none" dirty="0" err="1">
                          <a:solidFill>
                            <a:schemeClr val="lt1"/>
                          </a:solidFill>
                          <a:latin typeface="Corbel" panose="020B0503020204020204" pitchFamily="34" charset="0"/>
                          <a:ea typeface="+mn-ea"/>
                          <a:cs typeface="+mn-cs"/>
                          <a:sym typeface="Arial"/>
                        </a:rPr>
                        <a:t>SoM</a:t>
                      </a:r>
                      <a:r>
                        <a:rPr lang="en-IN" sz="1400" b="0" i="0" u="none" strike="noStrike" cap="none" dirty="0">
                          <a:solidFill>
                            <a:schemeClr val="lt1"/>
                          </a:solidFill>
                          <a:latin typeface="Corbel" panose="020B0503020204020204" pitchFamily="34" charset="0"/>
                          <a:ea typeface="+mn-ea"/>
                          <a:cs typeface="+mn-cs"/>
                          <a:sym typeface="Arial"/>
                        </a:rPr>
                        <a:t> – Google</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Vivante GC7000Lite</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Quad ARM Cortex-</a:t>
                      </a:r>
                      <a:br>
                        <a:rPr lang="en-IN" sz="1400" b="0" i="0" u="none" strike="noStrike" cap="none">
                          <a:solidFill>
                            <a:schemeClr val="lt1"/>
                          </a:solidFill>
                          <a:latin typeface="Corbel" panose="020B0503020204020204" pitchFamily="34" charset="0"/>
                          <a:ea typeface="+mn-ea"/>
                          <a:cs typeface="+mn-cs"/>
                          <a:sym typeface="Arial"/>
                        </a:rPr>
                      </a:br>
                      <a:r>
                        <a:rPr lang="en-IN" sz="1400" b="0" i="0" u="none" strike="noStrike" cap="none">
                          <a:solidFill>
                            <a:schemeClr val="lt1"/>
                          </a:solidFill>
                          <a:latin typeface="Corbel" panose="020B0503020204020204" pitchFamily="34" charset="0"/>
                          <a:ea typeface="+mn-ea"/>
                          <a:cs typeface="+mn-cs"/>
                          <a:sym typeface="Arial"/>
                        </a:rPr>
                        <a:t>A53 + Cortex-M4F</a:t>
                      </a:r>
                    </a:p>
                  </a:txBody>
                  <a:tcPr marL="75360" marR="75360" marT="37680" marB="37680" anchor="ctr"/>
                </a:tc>
                <a:tc>
                  <a:txBody>
                    <a:bodyPr/>
                    <a:lstStyle/>
                    <a:p>
                      <a:r>
                        <a:rPr lang="en-IN" sz="1400" b="0" i="0" u="none" strike="noStrike" cap="none" dirty="0">
                          <a:solidFill>
                            <a:schemeClr val="lt1"/>
                          </a:solidFill>
                          <a:latin typeface="Corbel" panose="020B0503020204020204" pitchFamily="34" charset="0"/>
                          <a:ea typeface="+mn-ea"/>
                          <a:cs typeface="+mn-cs"/>
                          <a:sym typeface="Arial"/>
                        </a:rPr>
                        <a:t>TensorFlow Lite, </a:t>
                      </a:r>
                      <a:r>
                        <a:rPr lang="en-IN" sz="1400" b="0" i="0" u="none" strike="noStrike" cap="none" dirty="0" err="1">
                          <a:solidFill>
                            <a:schemeClr val="lt1"/>
                          </a:solidFill>
                          <a:latin typeface="Corbel" panose="020B0503020204020204" pitchFamily="34" charset="0"/>
                          <a:ea typeface="+mn-ea"/>
                          <a:cs typeface="+mn-cs"/>
                          <a:sym typeface="Arial"/>
                        </a:rPr>
                        <a:t>AutoML</a:t>
                      </a:r>
                      <a:r>
                        <a:rPr lang="en-IN" sz="1400" b="0" i="0" u="none" strike="noStrike" cap="none" dirty="0">
                          <a:solidFill>
                            <a:schemeClr val="lt1"/>
                          </a:solidFill>
                          <a:latin typeface="Corbel" panose="020B0503020204020204" pitchFamily="34" charset="0"/>
                          <a:ea typeface="+mn-ea"/>
                          <a:cs typeface="+mn-cs"/>
                          <a:sym typeface="Arial"/>
                        </a:rPr>
                        <a:t> Vision Edge</a:t>
                      </a:r>
                    </a:p>
                  </a:txBody>
                  <a:tcPr marL="75360" marR="75360" marT="37680" marB="37680" anchor="ctr"/>
                </a:tc>
                <a:extLst>
                  <a:ext uri="{0D108BD9-81ED-4DB2-BD59-A6C34878D82A}">
                    <a16:rowId xmlns:a16="http://schemas.microsoft.com/office/drawing/2014/main" val="3004157472"/>
                  </a:ext>
                </a:extLst>
              </a:tr>
              <a:tr h="485476">
                <a:tc>
                  <a:txBody>
                    <a:bodyPr/>
                    <a:lstStyle/>
                    <a:p>
                      <a:r>
                        <a:rPr lang="en-IN" sz="1400" b="0" i="0" u="none" strike="noStrike" cap="none" dirty="0">
                          <a:solidFill>
                            <a:schemeClr val="lt1"/>
                          </a:solidFill>
                          <a:latin typeface="Corbel" panose="020B0503020204020204" pitchFamily="34" charset="0"/>
                          <a:ea typeface="+mn-ea"/>
                          <a:cs typeface="+mn-cs"/>
                          <a:sym typeface="Arial"/>
                        </a:rPr>
                        <a:t>Intel NCS2</a:t>
                      </a:r>
                    </a:p>
                  </a:txBody>
                  <a:tcPr marL="75360" marR="75360" marT="37680" marB="37680" anchor="ctr"/>
                </a:tc>
                <a:tc>
                  <a:txBody>
                    <a:bodyPr/>
                    <a:lstStyle/>
                    <a:p>
                      <a:r>
                        <a:rPr lang="en-IN" sz="1400" b="0" i="0" u="none" strike="noStrike" cap="none" dirty="0" err="1">
                          <a:solidFill>
                            <a:schemeClr val="lt1"/>
                          </a:solidFill>
                          <a:latin typeface="Corbel" panose="020B0503020204020204" pitchFamily="34" charset="0"/>
                          <a:ea typeface="+mn-ea"/>
                          <a:cs typeface="+mn-cs"/>
                          <a:sym typeface="Arial"/>
                        </a:rPr>
                        <a:t>Movidius</a:t>
                      </a:r>
                      <a:r>
                        <a:rPr lang="en-IN" sz="1400" b="0" i="0" u="none" strike="noStrike" cap="none" dirty="0">
                          <a:solidFill>
                            <a:schemeClr val="lt1"/>
                          </a:solidFill>
                          <a:latin typeface="Corbel" panose="020B0503020204020204" pitchFamily="34" charset="0"/>
                          <a:ea typeface="+mn-ea"/>
                          <a:cs typeface="+mn-cs"/>
                          <a:sym typeface="Arial"/>
                        </a:rPr>
                        <a:t> Myriad X</a:t>
                      </a:r>
                      <a:br>
                        <a:rPr lang="en-IN" sz="1400" b="0" i="0" u="none" strike="noStrike" cap="none" dirty="0">
                          <a:solidFill>
                            <a:schemeClr val="lt1"/>
                          </a:solidFill>
                          <a:latin typeface="Corbel" panose="020B0503020204020204" pitchFamily="34" charset="0"/>
                          <a:ea typeface="+mn-ea"/>
                          <a:cs typeface="+mn-cs"/>
                          <a:sym typeface="Arial"/>
                        </a:rPr>
                      </a:br>
                      <a:r>
                        <a:rPr lang="en-IN" sz="1400" b="0" i="0" u="none" strike="noStrike" cap="none" dirty="0">
                          <a:solidFill>
                            <a:schemeClr val="lt1"/>
                          </a:solidFill>
                          <a:latin typeface="Corbel" panose="020B0503020204020204" pitchFamily="34" charset="0"/>
                          <a:ea typeface="+mn-ea"/>
                          <a:cs typeface="+mn-cs"/>
                          <a:sym typeface="Arial"/>
                        </a:rPr>
                        <a:t>VPU (not GPU)</a:t>
                      </a:r>
                    </a:p>
                  </a:txBody>
                  <a:tcPr marL="75360" marR="75360" marT="37680" marB="37680" anchor="ctr"/>
                </a:tc>
                <a:tc>
                  <a:txBody>
                    <a:bodyPr/>
                    <a:lstStyle/>
                    <a:p>
                      <a:endParaRPr lang="en-IN" sz="1400" b="0" i="0" u="none" strike="noStrike" cap="none">
                        <a:solidFill>
                          <a:schemeClr val="lt1"/>
                        </a:solidFill>
                        <a:latin typeface="Corbel" panose="020B0503020204020204" pitchFamily="34" charset="0"/>
                        <a:ea typeface="+mn-ea"/>
                        <a:cs typeface="+mn-cs"/>
                        <a:sym typeface="Arial"/>
                      </a:endParaRP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TensorFlow, Caffe, OpenVINO toolkit</a:t>
                      </a:r>
                    </a:p>
                  </a:txBody>
                  <a:tcPr marL="75360" marR="75360" marT="37680" marB="37680" anchor="ctr"/>
                </a:tc>
                <a:extLst>
                  <a:ext uri="{0D108BD9-81ED-4DB2-BD59-A6C34878D82A}">
                    <a16:rowId xmlns:a16="http://schemas.microsoft.com/office/drawing/2014/main" val="1165851119"/>
                  </a:ext>
                </a:extLst>
              </a:tr>
              <a:tr h="485476">
                <a:tc>
                  <a:txBody>
                    <a:bodyPr/>
                    <a:lstStyle/>
                    <a:p>
                      <a:r>
                        <a:rPr lang="en-IN" sz="1400" b="0" i="0" u="none" strike="noStrike" cap="none" dirty="0">
                          <a:solidFill>
                            <a:schemeClr val="lt1"/>
                          </a:solidFill>
                          <a:latin typeface="Corbel" panose="020B0503020204020204" pitchFamily="34" charset="0"/>
                          <a:ea typeface="+mn-ea"/>
                          <a:cs typeface="+mn-cs"/>
                          <a:sym typeface="Arial"/>
                        </a:rPr>
                        <a:t>Raspberry Pi 4</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VideoCore VC6</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Quad ARM Cortex-</a:t>
                      </a:r>
                      <a:br>
                        <a:rPr lang="en-IN" sz="1400" b="0" i="0" u="none" strike="noStrike" cap="none">
                          <a:solidFill>
                            <a:schemeClr val="lt1"/>
                          </a:solidFill>
                          <a:latin typeface="Corbel" panose="020B0503020204020204" pitchFamily="34" charset="0"/>
                          <a:ea typeface="+mn-ea"/>
                          <a:cs typeface="+mn-cs"/>
                          <a:sym typeface="Arial"/>
                        </a:rPr>
                      </a:br>
                      <a:r>
                        <a:rPr lang="en-IN" sz="1400" b="0" i="0" u="none" strike="noStrike" cap="none">
                          <a:solidFill>
                            <a:schemeClr val="lt1"/>
                          </a:solidFill>
                          <a:latin typeface="Corbel" panose="020B0503020204020204" pitchFamily="34" charset="0"/>
                          <a:ea typeface="+mn-ea"/>
                          <a:cs typeface="+mn-cs"/>
                          <a:sym typeface="Arial"/>
                        </a:rPr>
                        <a:t>A72</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TensorFlow, TensorFlow Lite</a:t>
                      </a:r>
                    </a:p>
                  </a:txBody>
                  <a:tcPr marL="75360" marR="75360" marT="37680" marB="37680" anchor="ctr"/>
                </a:tc>
                <a:extLst>
                  <a:ext uri="{0D108BD9-81ED-4DB2-BD59-A6C34878D82A}">
                    <a16:rowId xmlns:a16="http://schemas.microsoft.com/office/drawing/2014/main" val="3063162362"/>
                  </a:ext>
                </a:extLst>
              </a:tr>
              <a:tr h="485476">
                <a:tc>
                  <a:txBody>
                    <a:bodyPr/>
                    <a:lstStyle/>
                    <a:p>
                      <a:r>
                        <a:rPr lang="en-IN" sz="1400" b="0" i="0" u="none" strike="noStrike" cap="none" dirty="0">
                          <a:solidFill>
                            <a:schemeClr val="lt1"/>
                          </a:solidFill>
                          <a:latin typeface="Corbel" panose="020B0503020204020204" pitchFamily="34" charset="0"/>
                          <a:ea typeface="+mn-ea"/>
                          <a:cs typeface="+mn-cs"/>
                          <a:sym typeface="Arial"/>
                        </a:rPr>
                        <a:t>NVIDIA Jetson TX2</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NVIDIA Pascal</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Dual Denver 2 64-bit</a:t>
                      </a:r>
                      <a:br>
                        <a:rPr lang="en-IN" sz="1400" b="0" i="0" u="none" strike="noStrike" cap="none">
                          <a:solidFill>
                            <a:schemeClr val="lt1"/>
                          </a:solidFill>
                          <a:latin typeface="Corbel" panose="020B0503020204020204" pitchFamily="34" charset="0"/>
                          <a:ea typeface="+mn-ea"/>
                          <a:cs typeface="+mn-cs"/>
                          <a:sym typeface="Arial"/>
                        </a:rPr>
                      </a:br>
                      <a:r>
                        <a:rPr lang="en-IN" sz="1400" b="0" i="0" u="none" strike="noStrike" cap="none">
                          <a:solidFill>
                            <a:schemeClr val="lt1"/>
                          </a:solidFill>
                          <a:latin typeface="Corbel" panose="020B0503020204020204" pitchFamily="34" charset="0"/>
                          <a:ea typeface="+mn-ea"/>
                          <a:cs typeface="+mn-cs"/>
                          <a:sym typeface="Arial"/>
                        </a:rPr>
                        <a:t>+ quad ARM A57</a:t>
                      </a: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TensorFlow, Caffe</a:t>
                      </a:r>
                    </a:p>
                  </a:txBody>
                  <a:tcPr marL="75360" marR="75360" marT="37680" marB="37680" anchor="ctr"/>
                </a:tc>
                <a:extLst>
                  <a:ext uri="{0D108BD9-81ED-4DB2-BD59-A6C34878D82A}">
                    <a16:rowId xmlns:a16="http://schemas.microsoft.com/office/drawing/2014/main" val="1444274723"/>
                  </a:ext>
                </a:extLst>
              </a:tr>
              <a:tr h="279172">
                <a:tc>
                  <a:txBody>
                    <a:bodyPr/>
                    <a:lstStyle/>
                    <a:p>
                      <a:r>
                        <a:rPr lang="en-IN" sz="1400" b="0" i="0" u="none" strike="noStrike" cap="none" dirty="0">
                          <a:solidFill>
                            <a:schemeClr val="lt1"/>
                          </a:solidFill>
                          <a:latin typeface="Corbel" panose="020B0503020204020204" pitchFamily="34" charset="0"/>
                          <a:ea typeface="+mn-ea"/>
                          <a:cs typeface="+mn-cs"/>
                          <a:sym typeface="Arial"/>
                        </a:rPr>
                        <a:t>RISC-V GAP8</a:t>
                      </a:r>
                    </a:p>
                  </a:txBody>
                  <a:tcPr marL="75360" marR="75360" marT="37680" marB="37680" anchor="ctr"/>
                </a:tc>
                <a:tc>
                  <a:txBody>
                    <a:bodyPr/>
                    <a:lstStyle/>
                    <a:p>
                      <a:endParaRPr lang="en-IN" sz="1400" b="0" i="0" u="none" strike="noStrike" cap="none" dirty="0">
                        <a:solidFill>
                          <a:schemeClr val="lt1"/>
                        </a:solidFill>
                        <a:latin typeface="Corbel" panose="020B0503020204020204" pitchFamily="34" charset="0"/>
                        <a:ea typeface="+mn-ea"/>
                        <a:cs typeface="+mn-cs"/>
                        <a:sym typeface="Arial"/>
                      </a:endParaRPr>
                    </a:p>
                  </a:txBody>
                  <a:tcPr marL="75360" marR="75360" marT="37680" marB="37680" anchor="ctr"/>
                </a:tc>
                <a:tc>
                  <a:txBody>
                    <a:bodyPr/>
                    <a:lstStyle/>
                    <a:p>
                      <a:endParaRPr lang="en-IN" sz="1400" b="0" i="0" u="none" strike="noStrike" cap="none">
                        <a:solidFill>
                          <a:schemeClr val="lt1"/>
                        </a:solidFill>
                        <a:latin typeface="Corbel" panose="020B0503020204020204" pitchFamily="34" charset="0"/>
                        <a:ea typeface="+mn-ea"/>
                        <a:cs typeface="+mn-cs"/>
                        <a:sym typeface="Arial"/>
                      </a:endParaRPr>
                    </a:p>
                  </a:txBody>
                  <a:tcPr marL="75360" marR="75360" marT="37680" marB="37680" anchor="ctr"/>
                </a:tc>
                <a:tc>
                  <a:txBody>
                    <a:bodyPr/>
                    <a:lstStyle/>
                    <a:p>
                      <a:r>
                        <a:rPr lang="en-IN" sz="1400" b="0" i="0" u="none" strike="noStrike" cap="none">
                          <a:solidFill>
                            <a:schemeClr val="lt1"/>
                          </a:solidFill>
                          <a:latin typeface="Corbel" panose="020B0503020204020204" pitchFamily="34" charset="0"/>
                          <a:ea typeface="+mn-ea"/>
                          <a:cs typeface="+mn-cs"/>
                          <a:sym typeface="Arial"/>
                        </a:rPr>
                        <a:t>TensorFlow</a:t>
                      </a:r>
                    </a:p>
                  </a:txBody>
                  <a:tcPr marL="75360" marR="75360" marT="37680" marB="37680" anchor="ctr"/>
                </a:tc>
                <a:extLst>
                  <a:ext uri="{0D108BD9-81ED-4DB2-BD59-A6C34878D82A}">
                    <a16:rowId xmlns:a16="http://schemas.microsoft.com/office/drawing/2014/main" val="654316483"/>
                  </a:ext>
                </a:extLst>
              </a:tr>
              <a:tr h="898083">
                <a:tc>
                  <a:txBody>
                    <a:bodyPr/>
                    <a:lstStyle/>
                    <a:p>
                      <a:r>
                        <a:rPr lang="en-IN" sz="1400" b="0" i="0" u="none" strike="noStrike" cap="none" dirty="0">
                          <a:solidFill>
                            <a:schemeClr val="lt1"/>
                          </a:solidFill>
                          <a:latin typeface="Corbel" panose="020B0503020204020204" pitchFamily="34" charset="0"/>
                          <a:ea typeface="+mn-ea"/>
                          <a:cs typeface="+mn-cs"/>
                          <a:sym typeface="Arial"/>
                        </a:rPr>
                        <a:t>ARM Ethos N-77</a:t>
                      </a:r>
                    </a:p>
                  </a:txBody>
                  <a:tcPr marL="75360" marR="75360" marT="37680" marB="37680" anchor="ctr"/>
                </a:tc>
                <a:tc>
                  <a:txBody>
                    <a:bodyPr/>
                    <a:lstStyle/>
                    <a:p>
                      <a:r>
                        <a:rPr lang="en-IN" sz="1400" b="0" i="0" u="none" strike="noStrike" cap="none" dirty="0">
                          <a:solidFill>
                            <a:schemeClr val="lt1"/>
                          </a:solidFill>
                          <a:latin typeface="Corbel" panose="020B0503020204020204" pitchFamily="34" charset="0"/>
                          <a:ea typeface="+mn-ea"/>
                          <a:cs typeface="+mn-cs"/>
                          <a:sym typeface="Arial"/>
                        </a:rPr>
                        <a:t>8 NPUs in cluster, 64</a:t>
                      </a:r>
                      <a:br>
                        <a:rPr lang="en-IN" sz="1400" b="0" i="0" u="none" strike="noStrike" cap="none" dirty="0">
                          <a:solidFill>
                            <a:schemeClr val="lt1"/>
                          </a:solidFill>
                          <a:latin typeface="Corbel" panose="020B0503020204020204" pitchFamily="34" charset="0"/>
                          <a:ea typeface="+mn-ea"/>
                          <a:cs typeface="+mn-cs"/>
                          <a:sym typeface="Arial"/>
                        </a:rPr>
                      </a:br>
                      <a:r>
                        <a:rPr lang="en-IN" sz="1400" b="0" i="0" u="none" strike="noStrike" cap="none" dirty="0">
                          <a:solidFill>
                            <a:schemeClr val="lt1"/>
                          </a:solidFill>
                          <a:latin typeface="Corbel" panose="020B0503020204020204" pitchFamily="34" charset="0"/>
                          <a:ea typeface="+mn-ea"/>
                          <a:cs typeface="+mn-cs"/>
                          <a:sym typeface="Arial"/>
                        </a:rPr>
                        <a:t>NPUs in mesh</a:t>
                      </a:r>
                    </a:p>
                  </a:txBody>
                  <a:tcPr marL="75360" marR="75360" marT="37680" marB="37680" anchor="ctr"/>
                </a:tc>
                <a:tc>
                  <a:txBody>
                    <a:bodyPr/>
                    <a:lstStyle/>
                    <a:p>
                      <a:endParaRPr lang="en-IN" sz="1400" b="0" i="0" u="none" strike="noStrike" cap="none">
                        <a:solidFill>
                          <a:schemeClr val="lt1"/>
                        </a:solidFill>
                        <a:latin typeface="Corbel" panose="020B0503020204020204" pitchFamily="34" charset="0"/>
                        <a:ea typeface="+mn-ea"/>
                        <a:cs typeface="+mn-cs"/>
                        <a:sym typeface="Arial"/>
                      </a:endParaRPr>
                    </a:p>
                  </a:txBody>
                  <a:tcPr marL="75360" marR="75360" marT="37680" marB="37680" anchor="ctr"/>
                </a:tc>
                <a:tc>
                  <a:txBody>
                    <a:bodyPr/>
                    <a:lstStyle/>
                    <a:p>
                      <a:r>
                        <a:rPr lang="en-IN" sz="1400" b="0" i="0" u="none" strike="noStrike" cap="none" dirty="0">
                          <a:solidFill>
                            <a:schemeClr val="lt1"/>
                          </a:solidFill>
                          <a:latin typeface="Corbel" panose="020B0503020204020204" pitchFamily="34" charset="0"/>
                          <a:ea typeface="+mn-ea"/>
                          <a:cs typeface="+mn-cs"/>
                          <a:sym typeface="Arial"/>
                        </a:rPr>
                        <a:t>TensorFlow, TensorFlow Lite, Caffe2, </a:t>
                      </a:r>
                      <a:r>
                        <a:rPr lang="en-IN" sz="1400" b="0" i="0" u="none" strike="noStrike" cap="none" dirty="0" err="1">
                          <a:solidFill>
                            <a:schemeClr val="lt1"/>
                          </a:solidFill>
                          <a:latin typeface="Corbel" panose="020B0503020204020204" pitchFamily="34" charset="0"/>
                          <a:ea typeface="+mn-ea"/>
                          <a:cs typeface="+mn-cs"/>
                          <a:sym typeface="Arial"/>
                        </a:rPr>
                        <a:t>PyTorch</a:t>
                      </a:r>
                      <a:r>
                        <a:rPr lang="en-IN" sz="1400" b="0" i="0" u="none" strike="noStrike" cap="none" dirty="0">
                          <a:solidFill>
                            <a:schemeClr val="lt1"/>
                          </a:solidFill>
                          <a:latin typeface="Corbel" panose="020B0503020204020204" pitchFamily="34" charset="0"/>
                          <a:ea typeface="+mn-ea"/>
                          <a:cs typeface="+mn-cs"/>
                          <a:sym typeface="Arial"/>
                        </a:rPr>
                        <a:t>,</a:t>
                      </a:r>
                      <a:br>
                        <a:rPr lang="en-IN" sz="1400" b="0" i="0" u="none" strike="noStrike" cap="none" dirty="0">
                          <a:solidFill>
                            <a:schemeClr val="lt1"/>
                          </a:solidFill>
                          <a:latin typeface="Corbel" panose="020B0503020204020204" pitchFamily="34" charset="0"/>
                          <a:ea typeface="+mn-ea"/>
                          <a:cs typeface="+mn-cs"/>
                          <a:sym typeface="Arial"/>
                        </a:rPr>
                      </a:br>
                      <a:r>
                        <a:rPr lang="en-IN" sz="1400" b="0" i="0" u="none" strike="noStrike" cap="none" dirty="0" err="1">
                          <a:solidFill>
                            <a:schemeClr val="lt1"/>
                          </a:solidFill>
                          <a:latin typeface="Corbel" panose="020B0503020204020204" pitchFamily="34" charset="0"/>
                          <a:ea typeface="+mn-ea"/>
                          <a:cs typeface="+mn-cs"/>
                          <a:sym typeface="Arial"/>
                        </a:rPr>
                        <a:t>MXNet</a:t>
                      </a:r>
                      <a:r>
                        <a:rPr lang="en-IN" sz="1400" b="0" i="0" u="none" strike="noStrike" cap="none" dirty="0">
                          <a:solidFill>
                            <a:schemeClr val="lt1"/>
                          </a:solidFill>
                          <a:latin typeface="Corbel" panose="020B0503020204020204" pitchFamily="34" charset="0"/>
                          <a:ea typeface="+mn-ea"/>
                          <a:cs typeface="+mn-cs"/>
                          <a:sym typeface="Arial"/>
                        </a:rPr>
                        <a:t>, ONNX</a:t>
                      </a:r>
                    </a:p>
                  </a:txBody>
                  <a:tcPr marL="75360" marR="75360" marT="37680" marB="37680" anchor="ctr"/>
                </a:tc>
                <a:extLst>
                  <a:ext uri="{0D108BD9-81ED-4DB2-BD59-A6C34878D82A}">
                    <a16:rowId xmlns:a16="http://schemas.microsoft.com/office/drawing/2014/main" val="295534905"/>
                  </a:ext>
                </a:extLst>
              </a:tr>
            </a:tbl>
          </a:graphicData>
        </a:graphic>
      </p:graphicFrame>
    </p:spTree>
    <p:extLst>
      <p:ext uri="{BB962C8B-B14F-4D97-AF65-F5344CB8AC3E}">
        <p14:creationId xmlns:p14="http://schemas.microsoft.com/office/powerpoint/2010/main" val="415052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D5D9-B062-4A5F-A7B8-F48619E3CB85}"/>
              </a:ext>
            </a:extLst>
          </p:cNvPr>
          <p:cNvSpPr>
            <a:spLocks noGrp="1"/>
          </p:cNvSpPr>
          <p:nvPr>
            <p:ph type="title"/>
          </p:nvPr>
        </p:nvSpPr>
        <p:spPr/>
        <p:txBody>
          <a:bodyPr/>
          <a:lstStyle/>
          <a:p>
            <a:r>
              <a:rPr lang="en-IN" b="1" dirty="0"/>
              <a:t>Conclusions</a:t>
            </a:r>
            <a:br>
              <a:rPr lang="en-IN" b="1" dirty="0"/>
            </a:br>
            <a:endParaRPr lang="en-IN" dirty="0"/>
          </a:p>
        </p:txBody>
      </p:sp>
      <p:sp>
        <p:nvSpPr>
          <p:cNvPr id="3" name="Slide Number Placeholder 2">
            <a:extLst>
              <a:ext uri="{FF2B5EF4-FFF2-40B4-BE49-F238E27FC236}">
                <a16:creationId xmlns:a16="http://schemas.microsoft.com/office/drawing/2014/main" id="{2BA6FDBB-D2EE-45BC-A0AC-3971A89749C4}"/>
              </a:ext>
            </a:extLst>
          </p:cNvPr>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
        <p:nvSpPr>
          <p:cNvPr id="4" name="Rectangle: Rounded Corners 3">
            <a:extLst>
              <a:ext uri="{FF2B5EF4-FFF2-40B4-BE49-F238E27FC236}">
                <a16:creationId xmlns:a16="http://schemas.microsoft.com/office/drawing/2014/main" id="{928C72A0-29BC-4AC5-B211-9C16A4BB48F1}"/>
              </a:ext>
            </a:extLst>
          </p:cNvPr>
          <p:cNvSpPr/>
          <p:nvPr/>
        </p:nvSpPr>
        <p:spPr>
          <a:xfrm>
            <a:off x="414528" y="1316736"/>
            <a:ext cx="8473440" cy="35478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IN" dirty="0">
                <a:solidFill>
                  <a:schemeClr val="bg1"/>
                </a:solidFill>
              </a:rPr>
              <a:t>Due to the limited memory and computation resources of edge devices, training large amounts of data on the devices is not feasible most of the times. The deep learning models are trained in powerful on-premises or cloud server instances and then deployed on the edge devices.</a:t>
            </a:r>
          </a:p>
          <a:p>
            <a:endParaRPr lang="en-IN" dirty="0">
              <a:solidFill>
                <a:schemeClr val="bg1"/>
              </a:solidFill>
            </a:endParaRPr>
          </a:p>
          <a:p>
            <a:r>
              <a:rPr lang="en-IN" dirty="0">
                <a:solidFill>
                  <a:schemeClr val="bg1"/>
                </a:solidFill>
              </a:rPr>
              <a:t>Developers can use several methods to tackle this issue: designing power-efficient ML algorithms, developing better and more specialized hardware, and inventing new distributed-learning algorithms where all IoT devices communicate and share data.</a:t>
            </a:r>
          </a:p>
          <a:p>
            <a:endParaRPr lang="en-IN" dirty="0">
              <a:solidFill>
                <a:schemeClr val="bg1"/>
              </a:solidFill>
            </a:endParaRPr>
          </a:p>
          <a:p>
            <a:r>
              <a:rPr lang="en-IN" dirty="0">
                <a:solidFill>
                  <a:schemeClr val="bg1"/>
                </a:solidFill>
              </a:rPr>
              <a:t>The last approach is limited by the network bandwidth, therefore future 5G networks, which provide ultra-reliable, low-latency communication services, will help immensely in the area of edge computing.</a:t>
            </a:r>
          </a:p>
        </p:txBody>
      </p:sp>
    </p:spTree>
    <p:extLst>
      <p:ext uri="{BB962C8B-B14F-4D97-AF65-F5344CB8AC3E}">
        <p14:creationId xmlns:p14="http://schemas.microsoft.com/office/powerpoint/2010/main" val="396494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42107" y="285750"/>
            <a:ext cx="6859787" cy="1028699"/>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 sz="2700" b="0" i="0" u="none" strike="noStrike" cap="none">
                <a:solidFill>
                  <a:srgbClr val="000000"/>
                </a:solidFill>
                <a:latin typeface="Corbel"/>
                <a:ea typeface="Corbel"/>
                <a:cs typeface="Corbel"/>
                <a:sym typeface="Corbel"/>
              </a:rPr>
              <a:t>Agenda </a:t>
            </a:r>
          </a:p>
        </p:txBody>
      </p:sp>
      <p:grpSp>
        <p:nvGrpSpPr>
          <p:cNvPr id="76" name="Shape 76"/>
          <p:cNvGrpSpPr/>
          <p:nvPr/>
        </p:nvGrpSpPr>
        <p:grpSpPr>
          <a:xfrm>
            <a:off x="1177397" y="1552586"/>
            <a:ext cx="7279157" cy="3009876"/>
            <a:chOff x="4543" y="532620"/>
            <a:chExt cx="9125388" cy="3328146"/>
          </a:xfrm>
        </p:grpSpPr>
        <p:sp>
          <p:nvSpPr>
            <p:cNvPr id="77" name="Shape 77"/>
            <p:cNvSpPr/>
            <p:nvPr/>
          </p:nvSpPr>
          <p:spPr>
            <a:xfrm>
              <a:off x="4543" y="532620"/>
              <a:ext cx="2065693" cy="1229034"/>
            </a:xfrm>
            <a:prstGeom prst="roundRect">
              <a:avLst>
                <a:gd name="adj" fmla="val 10000"/>
              </a:avLst>
            </a:prstGeom>
            <a:solidFill>
              <a:schemeClr val="dk2"/>
            </a:solidFill>
            <a:ln w="19050" cap="flat" cmpd="sng">
              <a:solidFill>
                <a:srgbClr val="BFE9F6"/>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78" name="Shape 78"/>
            <p:cNvSpPr txBox="1"/>
            <p:nvPr/>
          </p:nvSpPr>
          <p:spPr>
            <a:xfrm>
              <a:off x="4543" y="532620"/>
              <a:ext cx="2065693" cy="819356"/>
            </a:xfrm>
            <a:prstGeom prst="rect">
              <a:avLst/>
            </a:prstGeom>
            <a:noFill/>
            <a:ln>
              <a:noFill/>
            </a:ln>
          </p:spPr>
          <p:txBody>
            <a:bodyPr lIns="112025" tIns="112025" rIns="112025" bIns="60000" anchor="t" anchorCtr="0">
              <a:noAutofit/>
            </a:bodyPr>
            <a:lstStyle/>
            <a:p>
              <a:pPr marL="0" marR="0" lvl="0" indent="0" algn="l" rtl="0">
                <a:lnSpc>
                  <a:spcPct val="90000"/>
                </a:lnSpc>
                <a:spcBef>
                  <a:spcPts val="0"/>
                </a:spcBef>
                <a:spcAft>
                  <a:spcPts val="0"/>
                </a:spcAft>
                <a:buClr>
                  <a:schemeClr val="lt1"/>
                </a:buClr>
                <a:buSzPct val="25000"/>
                <a:buFont typeface="Corbel"/>
                <a:buNone/>
              </a:pPr>
              <a:r>
                <a:rPr lang="en" sz="1600" b="0" i="0" u="none" strike="noStrike" cap="none" dirty="0">
                  <a:solidFill>
                    <a:srgbClr val="9FC5E8"/>
                  </a:solidFill>
                  <a:latin typeface="Corbel"/>
                  <a:ea typeface="Corbel"/>
                  <a:cs typeface="Corbel"/>
                  <a:sym typeface="Corbel"/>
                </a:rPr>
                <a:t>Machine learning basics</a:t>
              </a:r>
            </a:p>
          </p:txBody>
        </p:sp>
        <p:sp>
          <p:nvSpPr>
            <p:cNvPr id="79" name="Shape 79"/>
            <p:cNvSpPr/>
            <p:nvPr/>
          </p:nvSpPr>
          <p:spPr>
            <a:xfrm>
              <a:off x="427637" y="1351978"/>
              <a:ext cx="2065693" cy="2230199"/>
            </a:xfrm>
            <a:prstGeom prst="roundRect">
              <a:avLst>
                <a:gd name="adj" fmla="val 10000"/>
              </a:avLst>
            </a:prstGeom>
            <a:solidFill>
              <a:srgbClr val="BFE9F6">
                <a:alpha val="89803"/>
              </a:srgbClr>
            </a:solidFill>
            <a:ln w="12700" cap="flat" cmpd="sng">
              <a:solidFill>
                <a:schemeClr val="dk2"/>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80" name="Shape 80"/>
            <p:cNvSpPr txBox="1"/>
            <p:nvPr/>
          </p:nvSpPr>
          <p:spPr>
            <a:xfrm>
              <a:off x="488126" y="1412466"/>
              <a:ext cx="2065800" cy="2448300"/>
            </a:xfrm>
            <a:prstGeom prst="rect">
              <a:avLst/>
            </a:prstGeom>
            <a:noFill/>
            <a:ln>
              <a:noFill/>
            </a:ln>
          </p:spPr>
          <p:txBody>
            <a:bodyPr lIns="112025" tIns="112025" rIns="112025" bIns="112025" anchor="t" anchorCtr="0">
              <a:noAutofit/>
            </a:bodyPr>
            <a:lstStyle/>
            <a:p>
              <a:pPr marL="177800" marR="0" lvl="1" indent="-177800" algn="l" rtl="0">
                <a:lnSpc>
                  <a:spcPct val="90000"/>
                </a:lnSpc>
                <a:spcBef>
                  <a:spcPts val="0"/>
                </a:spcBef>
                <a:spcAft>
                  <a:spcPts val="0"/>
                </a:spcAft>
                <a:buClr>
                  <a:schemeClr val="lt1"/>
                </a:buClr>
                <a:buSzPct val="100000"/>
                <a:buFont typeface="Corbel"/>
                <a:buChar char="•"/>
              </a:pPr>
              <a:r>
                <a:rPr lang="en" sz="1600" b="0" i="0" u="none" strike="noStrike" cap="none" dirty="0">
                  <a:solidFill>
                    <a:schemeClr val="lt1"/>
                  </a:solidFill>
                  <a:latin typeface="Corbel"/>
                  <a:ea typeface="Corbel"/>
                  <a:cs typeface="Corbel"/>
                  <a:sym typeface="Corbel"/>
                </a:rPr>
                <a:t>Introduction to Machine learning</a:t>
              </a:r>
            </a:p>
            <a:p>
              <a:pPr marL="177800" marR="0" lvl="1" indent="-177800" algn="l" rtl="0">
                <a:lnSpc>
                  <a:spcPct val="90000"/>
                </a:lnSpc>
                <a:spcBef>
                  <a:spcPts val="200"/>
                </a:spcBef>
                <a:spcAft>
                  <a:spcPts val="0"/>
                </a:spcAft>
                <a:buClr>
                  <a:schemeClr val="lt1"/>
                </a:buClr>
                <a:buSzPct val="100000"/>
                <a:buFont typeface="Corbel"/>
                <a:buChar char="•"/>
              </a:pPr>
              <a:r>
                <a:rPr lang="en-IN" sz="1600" b="0" i="0" u="none" strike="noStrike" cap="none" dirty="0">
                  <a:solidFill>
                    <a:schemeClr val="lt1"/>
                  </a:solidFill>
                  <a:latin typeface="Corbel"/>
                  <a:ea typeface="Corbel"/>
                  <a:cs typeface="Corbel"/>
                  <a:sym typeface="Corbel"/>
                </a:rPr>
                <a:t>Types of Machine Learning</a:t>
              </a:r>
              <a:endParaRPr lang="en" sz="1600" b="0" i="0" u="none" strike="noStrike" cap="none" dirty="0">
                <a:solidFill>
                  <a:schemeClr val="lt1"/>
                </a:solidFill>
                <a:latin typeface="Corbel"/>
                <a:ea typeface="Corbel"/>
                <a:cs typeface="Corbel"/>
                <a:sym typeface="Corbel"/>
              </a:endParaRPr>
            </a:p>
          </p:txBody>
        </p:sp>
        <p:sp>
          <p:nvSpPr>
            <p:cNvPr id="81" name="Shape 81"/>
            <p:cNvSpPr/>
            <p:nvPr/>
          </p:nvSpPr>
          <p:spPr>
            <a:xfrm>
              <a:off x="2383388" y="685150"/>
              <a:ext cx="663881" cy="514298"/>
            </a:xfrm>
            <a:prstGeom prst="rightArrow">
              <a:avLst>
                <a:gd name="adj1" fmla="val 60000"/>
                <a:gd name="adj2" fmla="val 50000"/>
              </a:avLst>
            </a:prstGeom>
            <a:solidFill>
              <a:srgbClr val="A8A8AA"/>
            </a:solidFill>
            <a:ln>
              <a:noFill/>
            </a:ln>
          </p:spPr>
          <p:txBody>
            <a:bodyPr lIns="68575" tIns="68575" rIns="68575" bIns="68575" anchor="ctr" anchorCtr="0">
              <a:noAutofit/>
            </a:bodyPr>
            <a:lstStyle/>
            <a:p>
              <a:pPr lvl="0">
                <a:spcBef>
                  <a:spcPts val="0"/>
                </a:spcBef>
                <a:buNone/>
              </a:pPr>
              <a:endParaRPr/>
            </a:p>
          </p:txBody>
        </p:sp>
        <p:sp>
          <p:nvSpPr>
            <p:cNvPr id="82" name="Shape 82"/>
            <p:cNvSpPr txBox="1"/>
            <p:nvPr/>
          </p:nvSpPr>
          <p:spPr>
            <a:xfrm>
              <a:off x="2383388" y="788010"/>
              <a:ext cx="509591" cy="308577"/>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Clr>
                  <a:schemeClr val="lt1"/>
                </a:buClr>
                <a:buFont typeface="Corbel"/>
                <a:buNone/>
              </a:pPr>
              <a:endParaRPr sz="1300" b="0" i="0" u="none" strike="noStrike" cap="none">
                <a:solidFill>
                  <a:schemeClr val="lt1"/>
                </a:solidFill>
                <a:latin typeface="Corbel"/>
                <a:ea typeface="Corbel"/>
                <a:cs typeface="Corbel"/>
                <a:sym typeface="Corbel"/>
              </a:endParaRPr>
            </a:p>
          </p:txBody>
        </p:sp>
        <p:sp>
          <p:nvSpPr>
            <p:cNvPr id="83" name="Shape 83"/>
            <p:cNvSpPr/>
            <p:nvPr/>
          </p:nvSpPr>
          <p:spPr>
            <a:xfrm>
              <a:off x="3322842" y="532620"/>
              <a:ext cx="2065693" cy="1229034"/>
            </a:xfrm>
            <a:prstGeom prst="roundRect">
              <a:avLst>
                <a:gd name="adj" fmla="val 10000"/>
              </a:avLst>
            </a:prstGeom>
            <a:solidFill>
              <a:schemeClr val="dk2"/>
            </a:solidFill>
            <a:ln w="19050" cap="flat" cmpd="sng">
              <a:solidFill>
                <a:srgbClr val="BFE9F6"/>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84" name="Shape 84"/>
            <p:cNvSpPr txBox="1"/>
            <p:nvPr/>
          </p:nvSpPr>
          <p:spPr>
            <a:xfrm>
              <a:off x="3322842" y="532620"/>
              <a:ext cx="2065693" cy="819356"/>
            </a:xfrm>
            <a:prstGeom prst="rect">
              <a:avLst/>
            </a:prstGeom>
            <a:noFill/>
            <a:ln>
              <a:noFill/>
            </a:ln>
          </p:spPr>
          <p:txBody>
            <a:bodyPr lIns="112025" tIns="112025" rIns="112025" bIns="60000" anchor="t" anchorCtr="0">
              <a:noAutofit/>
            </a:bodyPr>
            <a:lstStyle/>
            <a:p>
              <a:pPr marL="0" marR="0" lvl="0" indent="0" algn="l" rtl="0">
                <a:lnSpc>
                  <a:spcPct val="90000"/>
                </a:lnSpc>
                <a:spcBef>
                  <a:spcPts val="0"/>
                </a:spcBef>
                <a:spcAft>
                  <a:spcPts val="0"/>
                </a:spcAft>
                <a:buClr>
                  <a:schemeClr val="lt1"/>
                </a:buClr>
                <a:buSzPct val="25000"/>
                <a:buFont typeface="Corbel"/>
                <a:buNone/>
              </a:pPr>
              <a:r>
                <a:rPr lang="en-IN" sz="1600" dirty="0">
                  <a:solidFill>
                    <a:srgbClr val="9FC5E8"/>
                  </a:solidFill>
                  <a:latin typeface="Corbel"/>
                  <a:ea typeface="Corbel"/>
                  <a:cs typeface="Corbel"/>
                  <a:sym typeface="Corbel"/>
                </a:rPr>
                <a:t>ML on </a:t>
              </a:r>
              <a:r>
                <a:rPr lang="en-IN" sz="1600" b="0" i="0" u="none" strike="noStrike" cap="none" dirty="0">
                  <a:solidFill>
                    <a:srgbClr val="9FC5E8"/>
                  </a:solidFill>
                  <a:latin typeface="Corbel"/>
                  <a:ea typeface="Corbel"/>
                  <a:cs typeface="Corbel"/>
                  <a:sym typeface="Corbel"/>
                </a:rPr>
                <a:t>Edge devices</a:t>
              </a:r>
              <a:endParaRPr lang="en" sz="1600" b="0" i="0" u="none" strike="noStrike" cap="none" dirty="0">
                <a:solidFill>
                  <a:srgbClr val="9FC5E8"/>
                </a:solidFill>
                <a:latin typeface="Corbel"/>
                <a:ea typeface="Corbel"/>
                <a:cs typeface="Corbel"/>
                <a:sym typeface="Corbel"/>
              </a:endParaRPr>
            </a:p>
          </p:txBody>
        </p:sp>
        <p:sp>
          <p:nvSpPr>
            <p:cNvPr id="85" name="Shape 85"/>
            <p:cNvSpPr/>
            <p:nvPr/>
          </p:nvSpPr>
          <p:spPr>
            <a:xfrm>
              <a:off x="3745937" y="1351978"/>
              <a:ext cx="2065693" cy="2230199"/>
            </a:xfrm>
            <a:prstGeom prst="roundRect">
              <a:avLst>
                <a:gd name="adj" fmla="val 10000"/>
              </a:avLst>
            </a:prstGeom>
            <a:solidFill>
              <a:srgbClr val="BFE9F6">
                <a:alpha val="89803"/>
              </a:srgbClr>
            </a:solidFill>
            <a:ln w="12700" cap="flat" cmpd="sng">
              <a:solidFill>
                <a:schemeClr val="dk2"/>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86" name="Shape 86"/>
            <p:cNvSpPr txBox="1"/>
            <p:nvPr/>
          </p:nvSpPr>
          <p:spPr>
            <a:xfrm>
              <a:off x="3806438" y="1412478"/>
              <a:ext cx="2005191" cy="2109196"/>
            </a:xfrm>
            <a:prstGeom prst="rect">
              <a:avLst/>
            </a:prstGeom>
            <a:noFill/>
            <a:ln>
              <a:noFill/>
            </a:ln>
          </p:spPr>
          <p:txBody>
            <a:bodyPr lIns="112025" tIns="112025" rIns="112025" bIns="112025" anchor="t" anchorCtr="0">
              <a:noAutofit/>
            </a:bodyPr>
            <a:lstStyle/>
            <a:p>
              <a:pPr marL="177800" marR="0" lvl="1" indent="-177800" algn="l" rtl="0">
                <a:lnSpc>
                  <a:spcPct val="90000"/>
                </a:lnSpc>
                <a:spcBef>
                  <a:spcPts val="200"/>
                </a:spcBef>
                <a:spcAft>
                  <a:spcPts val="0"/>
                </a:spcAft>
                <a:buClr>
                  <a:schemeClr val="lt1"/>
                </a:buClr>
                <a:buSzPct val="100000"/>
                <a:buFont typeface="Corbel"/>
                <a:buChar char="•"/>
              </a:pPr>
              <a:r>
                <a:rPr lang="en-IN" sz="1600" b="0" i="0" u="none" strike="noStrike" cap="none" dirty="0">
                  <a:solidFill>
                    <a:schemeClr val="lt1"/>
                  </a:solidFill>
                  <a:latin typeface="Corbel"/>
                  <a:ea typeface="Corbel"/>
                  <a:cs typeface="Corbel"/>
                  <a:sym typeface="Corbel"/>
                </a:rPr>
                <a:t>Need for ML on edge</a:t>
              </a:r>
            </a:p>
            <a:p>
              <a:pPr marL="177800" lvl="1" indent="-177800">
                <a:lnSpc>
                  <a:spcPct val="90000"/>
                </a:lnSpc>
                <a:spcBef>
                  <a:spcPts val="200"/>
                </a:spcBef>
                <a:buClr>
                  <a:schemeClr val="lt1"/>
                </a:buClr>
                <a:buSzPct val="100000"/>
                <a:buFont typeface="Corbel"/>
                <a:buChar char="•"/>
              </a:pPr>
              <a:r>
                <a:rPr lang="en-IN" sz="1600" dirty="0">
                  <a:solidFill>
                    <a:schemeClr val="lt1"/>
                  </a:solidFill>
                  <a:latin typeface="Corbel"/>
                  <a:ea typeface="Corbel"/>
                  <a:cs typeface="Corbel"/>
                  <a:sym typeface="Corbel"/>
                </a:rPr>
                <a:t>Edge devices </a:t>
              </a:r>
              <a:endParaRPr lang="en" sz="1600" dirty="0">
                <a:solidFill>
                  <a:schemeClr val="lt1"/>
                </a:solidFill>
                <a:latin typeface="Corbel"/>
                <a:ea typeface="Corbel"/>
                <a:cs typeface="Corbel"/>
                <a:sym typeface="Corbel"/>
              </a:endParaRPr>
            </a:p>
            <a:p>
              <a:pPr marL="177800" lvl="1" indent="-177800">
                <a:lnSpc>
                  <a:spcPct val="90000"/>
                </a:lnSpc>
                <a:spcBef>
                  <a:spcPts val="200"/>
                </a:spcBef>
                <a:buClr>
                  <a:schemeClr val="lt1"/>
                </a:buClr>
                <a:buSzPct val="100000"/>
                <a:buFont typeface="Corbel"/>
                <a:buChar char="•"/>
              </a:pPr>
              <a:r>
                <a:rPr lang="en" sz="1600" dirty="0">
                  <a:solidFill>
                    <a:schemeClr val="lt1"/>
                  </a:solidFill>
                  <a:latin typeface="Corbel"/>
                  <a:ea typeface="Corbel"/>
                  <a:cs typeface="Corbel"/>
                  <a:sym typeface="Corbel"/>
                </a:rPr>
                <a:t>Real time use case</a:t>
              </a:r>
            </a:p>
            <a:p>
              <a:pPr marL="177800" marR="0" lvl="1" indent="-177800" algn="l" rtl="0">
                <a:lnSpc>
                  <a:spcPct val="90000"/>
                </a:lnSpc>
                <a:spcBef>
                  <a:spcPts val="200"/>
                </a:spcBef>
                <a:spcAft>
                  <a:spcPts val="0"/>
                </a:spcAft>
                <a:buClr>
                  <a:schemeClr val="lt1"/>
                </a:buClr>
                <a:buSzPct val="100000"/>
                <a:buFont typeface="Corbel"/>
                <a:buChar char="•"/>
              </a:pPr>
              <a:endParaRPr lang="en" sz="1600" b="0" i="0" u="none" strike="noStrike" cap="none" dirty="0">
                <a:solidFill>
                  <a:schemeClr val="lt1"/>
                </a:solidFill>
                <a:latin typeface="Corbel"/>
                <a:ea typeface="Corbel"/>
                <a:cs typeface="Corbel"/>
                <a:sym typeface="Corbel"/>
              </a:endParaRPr>
            </a:p>
          </p:txBody>
        </p:sp>
        <p:sp>
          <p:nvSpPr>
            <p:cNvPr id="87" name="Shape 87"/>
            <p:cNvSpPr/>
            <p:nvPr/>
          </p:nvSpPr>
          <p:spPr>
            <a:xfrm>
              <a:off x="5701689" y="685150"/>
              <a:ext cx="663881" cy="514298"/>
            </a:xfrm>
            <a:prstGeom prst="rightArrow">
              <a:avLst>
                <a:gd name="adj1" fmla="val 60000"/>
                <a:gd name="adj2" fmla="val 50000"/>
              </a:avLst>
            </a:prstGeom>
            <a:solidFill>
              <a:srgbClr val="A8A8AA"/>
            </a:solidFill>
            <a:ln>
              <a:noFill/>
            </a:ln>
          </p:spPr>
          <p:txBody>
            <a:bodyPr lIns="68575" tIns="68575" rIns="68575" bIns="68575" anchor="ctr" anchorCtr="0">
              <a:noAutofit/>
            </a:bodyPr>
            <a:lstStyle/>
            <a:p>
              <a:pPr lvl="0">
                <a:spcBef>
                  <a:spcPts val="0"/>
                </a:spcBef>
                <a:buNone/>
              </a:pPr>
              <a:endParaRPr/>
            </a:p>
          </p:txBody>
        </p:sp>
        <p:sp>
          <p:nvSpPr>
            <p:cNvPr id="88" name="Shape 88"/>
            <p:cNvSpPr txBox="1"/>
            <p:nvPr/>
          </p:nvSpPr>
          <p:spPr>
            <a:xfrm>
              <a:off x="5701689" y="788010"/>
              <a:ext cx="509591" cy="308577"/>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Clr>
                  <a:schemeClr val="lt1"/>
                </a:buClr>
                <a:buFont typeface="Corbel"/>
                <a:buNone/>
              </a:pPr>
              <a:endParaRPr sz="1300" b="0" i="0" u="none" strike="noStrike" cap="none">
                <a:solidFill>
                  <a:schemeClr val="lt1"/>
                </a:solidFill>
                <a:latin typeface="Corbel"/>
                <a:ea typeface="Corbel"/>
                <a:cs typeface="Corbel"/>
                <a:sym typeface="Corbel"/>
              </a:endParaRPr>
            </a:p>
          </p:txBody>
        </p:sp>
        <p:sp>
          <p:nvSpPr>
            <p:cNvPr id="89" name="Shape 89"/>
            <p:cNvSpPr/>
            <p:nvPr/>
          </p:nvSpPr>
          <p:spPr>
            <a:xfrm>
              <a:off x="6641143" y="532620"/>
              <a:ext cx="2065693" cy="1229034"/>
            </a:xfrm>
            <a:prstGeom prst="roundRect">
              <a:avLst>
                <a:gd name="adj" fmla="val 10000"/>
              </a:avLst>
            </a:prstGeom>
            <a:solidFill>
              <a:schemeClr val="dk2"/>
            </a:solidFill>
            <a:ln w="19050" cap="flat" cmpd="sng">
              <a:solidFill>
                <a:srgbClr val="BFE9F6"/>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90" name="Shape 90"/>
            <p:cNvSpPr txBox="1"/>
            <p:nvPr/>
          </p:nvSpPr>
          <p:spPr>
            <a:xfrm>
              <a:off x="6641143" y="532620"/>
              <a:ext cx="2065693" cy="819356"/>
            </a:xfrm>
            <a:prstGeom prst="rect">
              <a:avLst/>
            </a:prstGeom>
            <a:noFill/>
            <a:ln>
              <a:noFill/>
            </a:ln>
          </p:spPr>
          <p:txBody>
            <a:bodyPr lIns="112025" tIns="112025" rIns="112025" bIns="60000" anchor="t" anchorCtr="0">
              <a:noAutofit/>
            </a:bodyPr>
            <a:lstStyle/>
            <a:p>
              <a:pPr marL="0" marR="0" lvl="0" indent="0" algn="l" rtl="0">
                <a:lnSpc>
                  <a:spcPct val="90000"/>
                </a:lnSpc>
                <a:spcBef>
                  <a:spcPts val="0"/>
                </a:spcBef>
                <a:spcAft>
                  <a:spcPts val="0"/>
                </a:spcAft>
                <a:buClr>
                  <a:schemeClr val="lt1"/>
                </a:buClr>
                <a:buSzPct val="25000"/>
                <a:buFont typeface="Corbel"/>
                <a:buNone/>
              </a:pPr>
              <a:r>
                <a:rPr lang="en-IN" sz="1600" b="0" i="0" u="none" strike="noStrike" cap="none" dirty="0">
                  <a:solidFill>
                    <a:srgbClr val="9FC5E8"/>
                  </a:solidFill>
                  <a:latin typeface="Corbel"/>
                  <a:ea typeface="Corbel"/>
                  <a:cs typeface="Corbel"/>
                  <a:sym typeface="Corbel"/>
                </a:rPr>
                <a:t>Roles </a:t>
              </a:r>
              <a:r>
                <a:rPr lang="en-IN" sz="1600" dirty="0">
                  <a:solidFill>
                    <a:srgbClr val="9FC5E8"/>
                  </a:solidFill>
                  <a:latin typeface="Corbel"/>
                  <a:ea typeface="Corbel"/>
                  <a:cs typeface="Corbel"/>
                  <a:sym typeface="Corbel"/>
                </a:rPr>
                <a:t>in the ML</a:t>
              </a:r>
              <a:endParaRPr lang="en" sz="1600" b="0" i="0" u="none" strike="noStrike" cap="none" dirty="0">
                <a:solidFill>
                  <a:srgbClr val="9FC5E8"/>
                </a:solidFill>
                <a:latin typeface="Corbel"/>
                <a:ea typeface="Corbel"/>
                <a:cs typeface="Corbel"/>
                <a:sym typeface="Corbel"/>
              </a:endParaRPr>
            </a:p>
          </p:txBody>
        </p:sp>
        <p:sp>
          <p:nvSpPr>
            <p:cNvPr id="91" name="Shape 91"/>
            <p:cNvSpPr/>
            <p:nvPr/>
          </p:nvSpPr>
          <p:spPr>
            <a:xfrm>
              <a:off x="7064238" y="1351978"/>
              <a:ext cx="2065693" cy="2230199"/>
            </a:xfrm>
            <a:prstGeom prst="roundRect">
              <a:avLst>
                <a:gd name="adj" fmla="val 10000"/>
              </a:avLst>
            </a:prstGeom>
            <a:solidFill>
              <a:srgbClr val="BFE9F6">
                <a:alpha val="89803"/>
              </a:srgbClr>
            </a:solidFill>
            <a:ln w="12700" cap="flat" cmpd="sng">
              <a:solidFill>
                <a:schemeClr val="dk2"/>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92" name="Shape 92"/>
            <p:cNvSpPr txBox="1"/>
            <p:nvPr/>
          </p:nvSpPr>
          <p:spPr>
            <a:xfrm>
              <a:off x="7124739" y="1412479"/>
              <a:ext cx="1944688" cy="2109196"/>
            </a:xfrm>
            <a:prstGeom prst="rect">
              <a:avLst/>
            </a:prstGeom>
            <a:noFill/>
            <a:ln>
              <a:noFill/>
            </a:ln>
          </p:spPr>
          <p:txBody>
            <a:bodyPr lIns="112025" tIns="112025" rIns="112025" bIns="112025" anchor="t" anchorCtr="0">
              <a:noAutofit/>
            </a:bodyPr>
            <a:lstStyle/>
            <a:p>
              <a:pPr marL="177800" marR="0" lvl="1" indent="-177800" algn="l" rtl="0">
                <a:lnSpc>
                  <a:spcPct val="90000"/>
                </a:lnSpc>
                <a:spcBef>
                  <a:spcPts val="0"/>
                </a:spcBef>
                <a:spcAft>
                  <a:spcPts val="0"/>
                </a:spcAft>
                <a:buClr>
                  <a:schemeClr val="lt1"/>
                </a:buClr>
                <a:buSzPct val="100000"/>
                <a:buFont typeface="Corbel"/>
                <a:buChar char="•"/>
              </a:pPr>
              <a:r>
                <a:rPr lang="en-IN" sz="1600" b="0" i="0" u="none" strike="noStrike" cap="none" dirty="0">
                  <a:solidFill>
                    <a:schemeClr val="lt1"/>
                  </a:solidFill>
                  <a:latin typeface="Corbel"/>
                  <a:ea typeface="Corbel"/>
                  <a:cs typeface="Corbel"/>
                  <a:sym typeface="Corbel"/>
                </a:rPr>
                <a:t>Different Roles </a:t>
              </a:r>
            </a:p>
            <a:p>
              <a:pPr marL="177800" marR="0" lvl="1" indent="-177800" algn="l" rtl="0">
                <a:lnSpc>
                  <a:spcPct val="90000"/>
                </a:lnSpc>
                <a:spcBef>
                  <a:spcPts val="0"/>
                </a:spcBef>
                <a:spcAft>
                  <a:spcPts val="0"/>
                </a:spcAft>
                <a:buClr>
                  <a:schemeClr val="lt1"/>
                </a:buClr>
                <a:buSzPct val="100000"/>
                <a:buFont typeface="Corbel"/>
                <a:buChar char="•"/>
              </a:pPr>
              <a:r>
                <a:rPr lang="en-IN" sz="1600" dirty="0">
                  <a:solidFill>
                    <a:schemeClr val="lt1"/>
                  </a:solidFill>
                  <a:latin typeface="Corbel"/>
                  <a:ea typeface="Corbel"/>
                  <a:cs typeface="Corbel"/>
                  <a:sym typeface="Corbel"/>
                </a:rPr>
                <a:t>Resources to look out </a:t>
              </a:r>
              <a:endParaRPr lang="en" sz="1600" b="0" i="0" u="none" strike="noStrike" cap="none" dirty="0">
                <a:solidFill>
                  <a:schemeClr val="lt1"/>
                </a:solidFill>
                <a:latin typeface="Corbel"/>
                <a:ea typeface="Corbel"/>
                <a:cs typeface="Corbel"/>
                <a:sym typeface="Corbel"/>
              </a:endParaRPr>
            </a:p>
          </p:txBody>
        </p:sp>
      </p:grpSp>
      <p:sp>
        <p:nvSpPr>
          <p:cNvPr id="93" name="Shape 93"/>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2</a:t>
            </a:fld>
            <a:endParaRPr lang="en"/>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01E474-9E3B-4C4D-829E-2583710A2F4B}"/>
              </a:ext>
            </a:extLst>
          </p:cNvPr>
          <p:cNvSpPr>
            <a:spLocks noGrp="1"/>
          </p:cNvSpPr>
          <p:nvPr>
            <p:ph type="title"/>
          </p:nvPr>
        </p:nvSpPr>
        <p:spPr>
          <a:xfrm>
            <a:off x="226207" y="310936"/>
            <a:ext cx="8520600" cy="572700"/>
          </a:xfrm>
        </p:spPr>
        <p:txBody>
          <a:bodyPr/>
          <a:lstStyle/>
          <a:p>
            <a:r>
              <a:rPr lang="en-US" dirty="0"/>
              <a:t>Roles in Machine Learning Team</a:t>
            </a:r>
            <a:endParaRPr lang="en-IN" dirty="0"/>
          </a:p>
        </p:txBody>
      </p:sp>
      <p:sp>
        <p:nvSpPr>
          <p:cNvPr id="4" name="Slide Number Placeholder 3">
            <a:extLst>
              <a:ext uri="{FF2B5EF4-FFF2-40B4-BE49-F238E27FC236}">
                <a16:creationId xmlns:a16="http://schemas.microsoft.com/office/drawing/2014/main" id="{8A01DE40-EF94-48DE-A8DF-7B4A964713D3}"/>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800" b="0" i="0" u="none" strike="noStrike" cap="none" smtClean="0">
                <a:solidFill>
                  <a:schemeClr val="lt1"/>
                </a:solidFill>
                <a:latin typeface="Corbel"/>
                <a:ea typeface="Corbel"/>
                <a:cs typeface="Corbel"/>
                <a:sym typeface="Corbel"/>
              </a:rPr>
              <a:t>20</a:t>
            </a:fld>
            <a:endParaRPr lang="en" sz="800" b="0" i="0" u="none" strike="noStrike" cap="none">
              <a:solidFill>
                <a:schemeClr val="lt1"/>
              </a:solidFill>
              <a:latin typeface="Corbel"/>
              <a:ea typeface="Corbel"/>
              <a:cs typeface="Corbel"/>
              <a:sym typeface="Corbel"/>
            </a:endParaRPr>
          </a:p>
        </p:txBody>
      </p:sp>
      <p:sp>
        <p:nvSpPr>
          <p:cNvPr id="6" name="Text Placeholder 4">
            <a:extLst>
              <a:ext uri="{FF2B5EF4-FFF2-40B4-BE49-F238E27FC236}">
                <a16:creationId xmlns:a16="http://schemas.microsoft.com/office/drawing/2014/main" id="{AE8216CC-D5D5-46B2-A027-005C419379F0}"/>
              </a:ext>
            </a:extLst>
          </p:cNvPr>
          <p:cNvSpPr txBox="1">
            <a:spLocks/>
          </p:cNvSpPr>
          <p:nvPr/>
        </p:nvSpPr>
        <p:spPr>
          <a:xfrm>
            <a:off x="226207" y="975360"/>
            <a:ext cx="5269072" cy="368785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The team should have the right resourcing level with right skill sets and in the right proportions:</a:t>
            </a:r>
          </a:p>
          <a:p>
            <a:pPr marL="171450" indent="-171450">
              <a:lnSpc>
                <a:spcPct val="150000"/>
              </a:lnSpc>
              <a:buFont typeface="Arial" panose="020B0604020202020204" pitchFamily="34" charset="0"/>
              <a:buChar char="•"/>
            </a:pPr>
            <a:r>
              <a:rPr lang="en-US" sz="1200" b="1" dirty="0"/>
              <a:t>Domain Expert </a:t>
            </a:r>
          </a:p>
          <a:p>
            <a:pPr marL="171450" indent="-171450">
              <a:lnSpc>
                <a:spcPct val="150000"/>
              </a:lnSpc>
              <a:buFont typeface="Arial" panose="020B0604020202020204" pitchFamily="34" charset="0"/>
              <a:buChar char="•"/>
            </a:pPr>
            <a:r>
              <a:rPr lang="en-US" sz="1200" b="1" dirty="0"/>
              <a:t>Data Architect</a:t>
            </a:r>
          </a:p>
          <a:p>
            <a:pPr marL="171450" indent="-171450">
              <a:lnSpc>
                <a:spcPct val="150000"/>
              </a:lnSpc>
              <a:buFont typeface="Arial" panose="020B0604020202020204" pitchFamily="34" charset="0"/>
              <a:buChar char="•"/>
            </a:pPr>
            <a:r>
              <a:rPr lang="en-US" sz="1200" b="1" dirty="0"/>
              <a:t>SW Coding Expert</a:t>
            </a:r>
          </a:p>
          <a:p>
            <a:pPr marL="171450" indent="-171450">
              <a:lnSpc>
                <a:spcPct val="150000"/>
              </a:lnSpc>
              <a:buFont typeface="Arial" panose="020B0604020202020204" pitchFamily="34" charset="0"/>
              <a:buChar char="•"/>
            </a:pPr>
            <a:r>
              <a:rPr lang="en-US" sz="1200" b="1" dirty="0"/>
              <a:t>Machine Learning Expert (this is an essentially mathematical skill) </a:t>
            </a:r>
          </a:p>
          <a:p>
            <a:pPr marL="171450" indent="-171450">
              <a:lnSpc>
                <a:spcPct val="150000"/>
              </a:lnSpc>
              <a:buFont typeface="Arial" panose="020B0604020202020204" pitchFamily="34" charset="0"/>
              <a:buChar char="•"/>
            </a:pPr>
            <a:r>
              <a:rPr lang="en-US" sz="1200" b="1" dirty="0"/>
              <a:t>Visualization Expert</a:t>
            </a:r>
          </a:p>
          <a:p>
            <a:pPr>
              <a:lnSpc>
                <a:spcPct val="150000"/>
              </a:lnSpc>
            </a:pPr>
            <a:endParaRPr lang="en-US" sz="1200" b="1" dirty="0"/>
          </a:p>
          <a:p>
            <a:r>
              <a:rPr lang="en-US" dirty="0"/>
              <a:t>Each of these is an engineering discipline in it’s own right. </a:t>
            </a:r>
          </a:p>
          <a:p>
            <a:endParaRPr lang="en-US" dirty="0"/>
          </a:p>
          <a:p>
            <a:r>
              <a:rPr lang="en-US" dirty="0"/>
              <a:t>They cannot be replaced by tools. For example, a machine learning expert cannot be replaced by a machine learning tool such as TensorFlow. The Viz expert cannot be replaced by a “visualization tool.” </a:t>
            </a:r>
          </a:p>
          <a:p>
            <a:endParaRPr lang="en-US" dirty="0"/>
          </a:p>
          <a:p>
            <a:endParaRPr lang="en-US" sz="1600" dirty="0"/>
          </a:p>
        </p:txBody>
      </p:sp>
      <p:pic>
        <p:nvPicPr>
          <p:cNvPr id="8" name="Picture 7" descr="A close up of a logo&#10;&#10;Description automatically generated">
            <a:extLst>
              <a:ext uri="{FF2B5EF4-FFF2-40B4-BE49-F238E27FC236}">
                <a16:creationId xmlns:a16="http://schemas.microsoft.com/office/drawing/2014/main" id="{4F076C8A-A8C4-4C9A-965A-402EA6C537EB}"/>
              </a:ext>
            </a:extLst>
          </p:cNvPr>
          <p:cNvPicPr>
            <a:picLocks noChangeAspect="1"/>
          </p:cNvPicPr>
          <p:nvPr/>
        </p:nvPicPr>
        <p:blipFill>
          <a:blip r:embed="rId2"/>
          <a:stretch>
            <a:fillRect/>
          </a:stretch>
        </p:blipFill>
        <p:spPr>
          <a:xfrm>
            <a:off x="5495279" y="883636"/>
            <a:ext cx="3307671" cy="1860565"/>
          </a:xfrm>
          <a:prstGeom prst="rect">
            <a:avLst/>
          </a:prstGeom>
        </p:spPr>
      </p:pic>
      <p:sp>
        <p:nvSpPr>
          <p:cNvPr id="10" name="Rectangle 9">
            <a:extLst>
              <a:ext uri="{FF2B5EF4-FFF2-40B4-BE49-F238E27FC236}">
                <a16:creationId xmlns:a16="http://schemas.microsoft.com/office/drawing/2014/main" id="{EEA0FEFE-B6C4-4800-81C0-54E6E9A26D71}"/>
              </a:ext>
            </a:extLst>
          </p:cNvPr>
          <p:cNvSpPr/>
          <p:nvPr/>
        </p:nvSpPr>
        <p:spPr>
          <a:xfrm>
            <a:off x="6447640" y="3016990"/>
            <a:ext cx="1402948" cy="230832"/>
          </a:xfrm>
          <a:prstGeom prst="rect">
            <a:avLst/>
          </a:prstGeom>
        </p:spPr>
        <p:txBody>
          <a:bodyPr wrap="none">
            <a:spAutoFit/>
          </a:bodyPr>
          <a:lstStyle/>
          <a:p>
            <a:r>
              <a:rPr lang="en-IN" sz="900" b="1" dirty="0"/>
              <a:t>Source: </a:t>
            </a:r>
            <a:r>
              <a:rPr lang="en-IN" sz="900" b="1" dirty="0">
                <a:hlinkClick r:id="rId3"/>
              </a:rPr>
              <a:t>Drew Conway</a:t>
            </a:r>
            <a:endParaRPr lang="en-IN" sz="900" dirty="0"/>
          </a:p>
        </p:txBody>
      </p:sp>
    </p:spTree>
    <p:extLst>
      <p:ext uri="{BB962C8B-B14F-4D97-AF65-F5344CB8AC3E}">
        <p14:creationId xmlns:p14="http://schemas.microsoft.com/office/powerpoint/2010/main" val="119491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529EA-7E66-4AF0-B4C5-A1DDC4455C3E}"/>
              </a:ext>
            </a:extLst>
          </p:cNvPr>
          <p:cNvSpPr>
            <a:spLocks noGrp="1"/>
          </p:cNvSpPr>
          <p:nvPr>
            <p:ph type="title"/>
          </p:nvPr>
        </p:nvSpPr>
        <p:spPr/>
        <p:txBody>
          <a:bodyPr/>
          <a:lstStyle/>
          <a:p>
            <a:r>
              <a:rPr lang="en-US" dirty="0"/>
              <a:t>What Skills make Data Scientist</a:t>
            </a:r>
            <a:endParaRPr lang="en-IN" dirty="0"/>
          </a:p>
        </p:txBody>
      </p:sp>
      <p:sp>
        <p:nvSpPr>
          <p:cNvPr id="3" name="Slide Number Placeholder 2">
            <a:extLst>
              <a:ext uri="{FF2B5EF4-FFF2-40B4-BE49-F238E27FC236}">
                <a16:creationId xmlns:a16="http://schemas.microsoft.com/office/drawing/2014/main" id="{C9046422-2ACC-4BF7-99E6-DAB6470E08FD}"/>
              </a:ext>
            </a:extLst>
          </p:cNvPr>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5" name="Picture 4" descr="A picture containing text&#10;&#10;Description automatically generated">
            <a:extLst>
              <a:ext uri="{FF2B5EF4-FFF2-40B4-BE49-F238E27FC236}">
                <a16:creationId xmlns:a16="http://schemas.microsoft.com/office/drawing/2014/main" id="{EA14F00E-5762-40E0-9B71-3ACA5D7E534C}"/>
              </a:ext>
            </a:extLst>
          </p:cNvPr>
          <p:cNvPicPr>
            <a:picLocks noChangeAspect="1"/>
          </p:cNvPicPr>
          <p:nvPr/>
        </p:nvPicPr>
        <p:blipFill>
          <a:blip r:embed="rId2"/>
          <a:stretch>
            <a:fillRect/>
          </a:stretch>
        </p:blipFill>
        <p:spPr>
          <a:xfrm>
            <a:off x="533400" y="1037943"/>
            <a:ext cx="7110274" cy="3867431"/>
          </a:xfrm>
          <a:prstGeom prst="rect">
            <a:avLst/>
          </a:prstGeom>
        </p:spPr>
      </p:pic>
    </p:spTree>
    <p:extLst>
      <p:ext uri="{BB962C8B-B14F-4D97-AF65-F5344CB8AC3E}">
        <p14:creationId xmlns:p14="http://schemas.microsoft.com/office/powerpoint/2010/main" val="69797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Shape 279"/>
          <p:cNvSpPr/>
          <p:nvPr/>
        </p:nvSpPr>
        <p:spPr>
          <a:xfrm>
            <a:off x="0" y="0"/>
            <a:ext cx="9255600" cy="5232600"/>
          </a:xfrm>
          <a:prstGeom prst="rect">
            <a:avLst/>
          </a:prstGeom>
          <a:solidFill>
            <a:srgbClr val="ADADAD">
              <a:alpha val="3500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txBox="1">
            <a:spLocks noGrp="1"/>
          </p:cNvSpPr>
          <p:nvPr>
            <p:ph type="title"/>
          </p:nvPr>
        </p:nvSpPr>
        <p:spPr>
          <a:xfrm>
            <a:off x="673750" y="285750"/>
            <a:ext cx="6859800" cy="584100"/>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
                <a:solidFill>
                  <a:srgbClr val="FFFFFF"/>
                </a:solidFill>
              </a:rPr>
              <a:t>Tensor Flow</a:t>
            </a:r>
            <a:r>
              <a:rPr lang="en" sz="2700" b="0" i="0" u="none" strike="noStrike" cap="none">
                <a:solidFill>
                  <a:srgbClr val="FFFFFF"/>
                </a:solidFill>
                <a:latin typeface="Corbel"/>
                <a:ea typeface="Corbel"/>
                <a:cs typeface="Corbel"/>
                <a:sym typeface="Corbel"/>
              </a:rPr>
              <a:t> Cucumber sorter</a:t>
            </a:r>
          </a:p>
        </p:txBody>
      </p:sp>
      <p:sp>
        <p:nvSpPr>
          <p:cNvPr id="281" name="Shape 281"/>
          <p:cNvSpPr txBox="1">
            <a:spLocks noGrp="1"/>
          </p:cNvSpPr>
          <p:nvPr>
            <p:ph type="body" idx="1"/>
          </p:nvPr>
        </p:nvSpPr>
        <p:spPr>
          <a:xfrm>
            <a:off x="5667800" y="846075"/>
            <a:ext cx="3389100" cy="571500"/>
          </a:xfrm>
          <a:prstGeom prst="rect">
            <a:avLst/>
          </a:prstGeom>
          <a:noFill/>
          <a:ln>
            <a:noFill/>
          </a:ln>
        </p:spPr>
        <p:txBody>
          <a:bodyPr lIns="68575" tIns="34275" rIns="68575" bIns="34275" anchor="t" anchorCtr="0">
            <a:noAutofit/>
          </a:bodyPr>
          <a:lstStyle/>
          <a:p>
            <a:pPr marL="165100" marR="0" lvl="0" indent="-165100" algn="l" rtl="0">
              <a:lnSpc>
                <a:spcPct val="90000"/>
              </a:lnSpc>
              <a:spcBef>
                <a:spcPts val="0"/>
              </a:spcBef>
              <a:spcAft>
                <a:spcPts val="0"/>
              </a:spcAft>
              <a:buClr>
                <a:schemeClr val="accent1"/>
              </a:buClr>
              <a:buSzPct val="100000"/>
              <a:buFont typeface="Arial"/>
              <a:buChar char="•"/>
            </a:pPr>
            <a:r>
              <a:rPr lang="en" sz="1800" b="0" i="0" u="sng" strike="noStrike" cap="none">
                <a:solidFill>
                  <a:schemeClr val="hlink"/>
                </a:solidFill>
                <a:latin typeface="Corbel"/>
                <a:ea typeface="Corbel"/>
                <a:cs typeface="Corbel"/>
                <a:sym typeface="Corbel"/>
                <a:hlinkClick r:id="rId4"/>
              </a:rPr>
              <a:t>https://youtu.be/4HCE1P-m1l8</a:t>
            </a:r>
          </a:p>
          <a:p>
            <a:pPr marL="165100" marR="0" lvl="0" indent="-165100" algn="l" rtl="0">
              <a:lnSpc>
                <a:spcPct val="90000"/>
              </a:lnSpc>
              <a:spcBef>
                <a:spcPts val="1400"/>
              </a:spcBef>
              <a:buClr>
                <a:schemeClr val="accent1"/>
              </a:buClr>
              <a:buSzPct val="100000"/>
              <a:buFont typeface="Arial"/>
              <a:buNone/>
            </a:pPr>
            <a:endParaRPr sz="1800" b="0" i="0" u="none" strike="noStrike" cap="none">
              <a:solidFill>
                <a:schemeClr val="lt1"/>
              </a:solidFill>
              <a:latin typeface="Corbel"/>
              <a:ea typeface="Corbel"/>
              <a:cs typeface="Corbel"/>
              <a:sym typeface="Corbel"/>
            </a:endParaRPr>
          </a:p>
        </p:txBody>
      </p:sp>
      <p:sp>
        <p:nvSpPr>
          <p:cNvPr id="282" name="Shape 282"/>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22</a:t>
            </a:fld>
            <a:endParaRPr lang="en"/>
          </a:p>
        </p:txBody>
      </p:sp>
      <p:sp>
        <p:nvSpPr>
          <p:cNvPr id="283" name="Shape 283" title="TensorFlow powered cucumber sorter by Makoto Koike">
            <a:hlinkClick r:id="rId5"/>
          </p:cNvPr>
          <p:cNvSpPr/>
          <p:nvPr/>
        </p:nvSpPr>
        <p:spPr>
          <a:xfrm>
            <a:off x="673750" y="846075"/>
            <a:ext cx="4720599" cy="3540449"/>
          </a:xfrm>
          <a:prstGeom prst="rect">
            <a:avLst/>
          </a:prstGeom>
          <a:blipFill>
            <a:blip r:embed="rId6">
              <a:alphaModFix/>
            </a:blip>
            <a:stretch>
              <a:fillRect/>
            </a:stretch>
          </a:blipFill>
          <a:ln>
            <a:noFill/>
          </a:ln>
        </p:spPr>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pic>
        <p:nvPicPr>
          <p:cNvPr id="289" name="Shape 289"/>
          <p:cNvPicPr preferRelativeResize="0"/>
          <p:nvPr/>
        </p:nvPicPr>
        <p:blipFill rotWithShape="1">
          <a:blip r:embed="rId3">
            <a:alphaModFix/>
          </a:blip>
          <a:srcRect b="9477"/>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Shape 116"/>
          <p:cNvSpPr/>
          <p:nvPr/>
        </p:nvSpPr>
        <p:spPr>
          <a:xfrm>
            <a:off x="581025" y="2724075"/>
            <a:ext cx="4143300" cy="952500"/>
          </a:xfrm>
          <a:prstGeom prst="roundRect">
            <a:avLst>
              <a:gd name="adj" fmla="val 16667"/>
            </a:avLst>
          </a:prstGeom>
          <a:solidFill>
            <a:srgbClr val="000000">
              <a:alpha val="3500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txBox="1">
            <a:spLocks noGrp="1"/>
          </p:cNvSpPr>
          <p:nvPr>
            <p:ph type="title"/>
          </p:nvPr>
        </p:nvSpPr>
        <p:spPr>
          <a:xfrm>
            <a:off x="723000" y="2905125"/>
            <a:ext cx="3858600" cy="590400"/>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 sz="2700" b="0" i="0" u="none" strike="noStrike" cap="none" dirty="0">
                <a:solidFill>
                  <a:srgbClr val="FFFFFF"/>
                </a:solidFill>
                <a:latin typeface="Corbel"/>
                <a:ea typeface="Corbel"/>
                <a:cs typeface="Corbel"/>
                <a:sym typeface="Corbel"/>
              </a:rPr>
              <a:t>What is machine learning?</a:t>
            </a:r>
          </a:p>
        </p:txBody>
      </p:sp>
      <p:sp>
        <p:nvSpPr>
          <p:cNvPr id="118" name="Shape 118"/>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3</a:t>
            </a:fld>
            <a:endParaRPr lang="en"/>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pic>
        <p:nvPicPr>
          <p:cNvPr id="68" name="Shape 68"/>
          <p:cNvPicPr preferRelativeResize="0"/>
          <p:nvPr/>
        </p:nvPicPr>
        <p:blipFill>
          <a:blip r:embed="rId3">
            <a:alphaModFix/>
          </a:blip>
          <a:stretch>
            <a:fillRect/>
          </a:stretch>
        </p:blipFill>
        <p:spPr>
          <a:xfrm>
            <a:off x="2604375" y="320600"/>
            <a:ext cx="3533775" cy="4181475"/>
          </a:xfrm>
          <a:prstGeom prst="rect">
            <a:avLst/>
          </a:prstGeom>
          <a:noFill/>
          <a:ln>
            <a:noFill/>
          </a:ln>
        </p:spPr>
      </p:pic>
      <p:sp>
        <p:nvSpPr>
          <p:cNvPr id="69" name="Shape 69"/>
          <p:cNvSpPr txBox="1"/>
          <p:nvPr/>
        </p:nvSpPr>
        <p:spPr>
          <a:xfrm>
            <a:off x="205525" y="4502075"/>
            <a:ext cx="3000000" cy="393600"/>
          </a:xfrm>
          <a:prstGeom prst="rect">
            <a:avLst/>
          </a:prstGeom>
          <a:noFill/>
          <a:ln>
            <a:noFill/>
          </a:ln>
        </p:spPr>
        <p:txBody>
          <a:bodyPr lIns="91425" tIns="91425" rIns="91425" bIns="91425" anchor="ctr" anchorCtr="0">
            <a:noAutofit/>
          </a:bodyPr>
          <a:lstStyle/>
          <a:p>
            <a:pPr lvl="0" rtl="0">
              <a:spcBef>
                <a:spcPts val="0"/>
              </a:spcBef>
              <a:buNone/>
            </a:pPr>
            <a:r>
              <a:rPr lang="en" sz="1200">
                <a:highlight>
                  <a:srgbClr val="FFFFFF"/>
                </a:highlight>
              </a:rPr>
              <a:t>source: https://xkcd.com/1838/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142107" y="285750"/>
            <a:ext cx="6859787" cy="1028699"/>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 sz="2700" b="0" i="0" u="none" strike="noStrike" cap="none">
                <a:solidFill>
                  <a:srgbClr val="000000"/>
                </a:solidFill>
                <a:latin typeface="Corbel"/>
                <a:ea typeface="Corbel"/>
                <a:cs typeface="Corbel"/>
                <a:sym typeface="Corbel"/>
              </a:rPr>
              <a:t>One such definition</a:t>
            </a:r>
          </a:p>
        </p:txBody>
      </p:sp>
      <p:sp>
        <p:nvSpPr>
          <p:cNvPr id="133" name="Shape 133"/>
          <p:cNvSpPr txBox="1">
            <a:spLocks noGrp="1"/>
          </p:cNvSpPr>
          <p:nvPr>
            <p:ph type="body" idx="1"/>
          </p:nvPr>
        </p:nvSpPr>
        <p:spPr>
          <a:xfrm>
            <a:off x="1142099" y="1428749"/>
            <a:ext cx="6859800" cy="2139600"/>
          </a:xfrm>
          <a:prstGeom prst="rect">
            <a:avLst/>
          </a:prstGeom>
          <a:solidFill>
            <a:srgbClr val="434343">
              <a:alpha val="36540"/>
            </a:srgbClr>
          </a:solidFill>
          <a:ln>
            <a:noFill/>
          </a:ln>
        </p:spPr>
        <p:txBody>
          <a:bodyPr lIns="68575" tIns="34275" rIns="68575" bIns="34275" anchor="t" anchorCtr="0">
            <a:noAutofit/>
          </a:bodyPr>
          <a:lstStyle/>
          <a:p>
            <a:pPr marL="0" marR="0" lvl="0" indent="0" algn="l" rtl="0">
              <a:lnSpc>
                <a:spcPct val="90000"/>
              </a:lnSpc>
              <a:spcBef>
                <a:spcPts val="0"/>
              </a:spcBef>
              <a:buClr>
                <a:schemeClr val="accent1"/>
              </a:buClr>
              <a:buSzPct val="25000"/>
              <a:buFont typeface="Arial"/>
              <a:buNone/>
            </a:pPr>
            <a:r>
              <a:rPr lang="en" sz="4500" b="0" i="0" u="none" strike="noStrike" cap="none" dirty="0">
                <a:solidFill>
                  <a:srgbClr val="EAD1DC"/>
                </a:solidFill>
                <a:latin typeface="Corbel"/>
                <a:ea typeface="Corbel"/>
                <a:cs typeface="Corbel"/>
                <a:sym typeface="Corbel"/>
              </a:rPr>
              <a:t>"Machine learning 	is the </a:t>
            </a:r>
            <a:r>
              <a:rPr lang="en" sz="4500" b="0" i="1" u="none" strike="noStrike" cap="none" dirty="0">
                <a:solidFill>
                  <a:srgbClr val="88BDFE"/>
                </a:solidFill>
                <a:latin typeface="Corbel"/>
                <a:ea typeface="Corbel"/>
                <a:cs typeface="Corbel"/>
                <a:sym typeface="Corbel"/>
              </a:rPr>
              <a:t>semi-automated </a:t>
            </a:r>
            <a:r>
              <a:rPr lang="en" sz="4500" b="0" i="0" u="none" strike="noStrike" cap="none" dirty="0">
                <a:solidFill>
                  <a:srgbClr val="B4E6A9"/>
                </a:solidFill>
                <a:latin typeface="Architects Daughter"/>
                <a:ea typeface="Architects Daughter"/>
                <a:cs typeface="Architects Daughter"/>
                <a:sym typeface="Architects Daughter"/>
              </a:rPr>
              <a:t>extraction</a:t>
            </a:r>
            <a:r>
              <a:rPr lang="en" sz="4500" b="0" i="0" u="none" strike="noStrike" cap="none" dirty="0">
                <a:solidFill>
                  <a:schemeClr val="lt1"/>
                </a:solidFill>
                <a:latin typeface="Corbel"/>
                <a:ea typeface="Corbel"/>
                <a:cs typeface="Corbel"/>
                <a:sym typeface="Corbel"/>
              </a:rPr>
              <a:t> of </a:t>
            </a:r>
            <a:r>
              <a:rPr lang="en" sz="4500" b="0" i="0" u="none" strike="noStrike" cap="none" dirty="0">
                <a:solidFill>
                  <a:srgbClr val="FEE1D1"/>
                </a:solidFill>
                <a:latin typeface="Arial"/>
                <a:ea typeface="Arial"/>
                <a:cs typeface="Arial"/>
                <a:sym typeface="Arial"/>
              </a:rPr>
              <a:t>knowledge from data</a:t>
            </a:r>
            <a:r>
              <a:rPr lang="en" sz="4500" b="0" i="0" u="none" strike="noStrike" cap="none" dirty="0">
                <a:solidFill>
                  <a:schemeClr val="lt1"/>
                </a:solidFill>
                <a:latin typeface="Corbel"/>
                <a:ea typeface="Corbel"/>
                <a:cs typeface="Corbel"/>
                <a:sym typeface="Corbel"/>
              </a:rPr>
              <a:t>"</a:t>
            </a:r>
          </a:p>
        </p:txBody>
      </p:sp>
      <p:sp>
        <p:nvSpPr>
          <p:cNvPr id="134" name="Shape 134"/>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5</a:t>
            </a:fld>
            <a:endParaRPr lang="en"/>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Shape 125"/>
          <p:cNvSpPr txBox="1">
            <a:spLocks noGrp="1"/>
          </p:cNvSpPr>
          <p:nvPr>
            <p:ph type="sldNum" idx="12"/>
          </p:nvPr>
        </p:nvSpPr>
        <p:spPr>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6</a:t>
            </a:fld>
            <a:endParaRPr lang="en"/>
          </a:p>
        </p:txBody>
      </p:sp>
      <p:pic>
        <p:nvPicPr>
          <p:cNvPr id="126" name="Shape 126"/>
          <p:cNvPicPr preferRelativeResize="0"/>
          <p:nvPr/>
        </p:nvPicPr>
        <p:blipFill>
          <a:blip r:embed="rId3">
            <a:alphaModFix/>
          </a:blip>
          <a:stretch>
            <a:fillRect/>
          </a:stretch>
        </p:blipFill>
        <p:spPr>
          <a:xfrm>
            <a:off x="2214562" y="698754"/>
            <a:ext cx="4714875"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Shape 139"/>
          <p:cNvSpPr/>
          <p:nvPr/>
        </p:nvSpPr>
        <p:spPr>
          <a:xfrm>
            <a:off x="84829" y="236701"/>
            <a:ext cx="1866900" cy="590400"/>
          </a:xfrm>
          <a:prstGeom prst="roundRect">
            <a:avLst>
              <a:gd name="adj" fmla="val 16667"/>
            </a:avLst>
          </a:prstGeom>
          <a:solidFill>
            <a:srgbClr val="CFE2F3">
              <a:alpha val="4654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txBox="1">
            <a:spLocks noGrp="1"/>
          </p:cNvSpPr>
          <p:nvPr>
            <p:ph type="title"/>
          </p:nvPr>
        </p:nvSpPr>
        <p:spPr>
          <a:xfrm>
            <a:off x="176489" y="223978"/>
            <a:ext cx="2525099" cy="561900"/>
          </a:xfrm>
          <a:prstGeom prst="rect">
            <a:avLst/>
          </a:prstGeom>
          <a:noFill/>
          <a:ln>
            <a:noFill/>
          </a:ln>
        </p:spPr>
        <p:txBody>
          <a:bodyPr lIns="68575" tIns="34275" rIns="68575" bIns="34275" anchor="b" anchorCtr="0">
            <a:noAutofit/>
          </a:bodyPr>
          <a:lstStyle/>
          <a:p>
            <a:pPr marL="0" marR="0" lvl="0" indent="0" algn="l" rtl="0">
              <a:lnSpc>
                <a:spcPct val="90000"/>
              </a:lnSpc>
              <a:spcBef>
                <a:spcPts val="0"/>
              </a:spcBef>
              <a:buClr>
                <a:schemeClr val="lt1"/>
              </a:buClr>
              <a:buSzPct val="25000"/>
              <a:buFont typeface="Corbel"/>
              <a:buNone/>
            </a:pPr>
            <a:r>
              <a:rPr lang="en" sz="2700" b="0" i="0" u="none" strike="noStrike" cap="none" dirty="0">
                <a:solidFill>
                  <a:schemeClr val="lt1"/>
                </a:solidFill>
                <a:latin typeface="Corbel"/>
                <a:ea typeface="Corbel"/>
                <a:cs typeface="Corbel"/>
                <a:sym typeface="Corbel"/>
              </a:rPr>
              <a:t>Categories</a:t>
            </a:r>
          </a:p>
        </p:txBody>
      </p:sp>
      <p:sp>
        <p:nvSpPr>
          <p:cNvPr id="141" name="Shape 141"/>
          <p:cNvSpPr txBox="1">
            <a:spLocks noGrp="1"/>
          </p:cNvSpPr>
          <p:nvPr>
            <p:ph type="sldNum" idx="12"/>
          </p:nvPr>
        </p:nvSpPr>
        <p:spPr>
          <a:xfrm>
            <a:off x="7373078" y="4800600"/>
            <a:ext cx="628800" cy="207300"/>
          </a:xfrm>
          <a:prstGeom prst="rect">
            <a:avLst/>
          </a:prstGeom>
        </p:spPr>
        <p:txBody>
          <a:bodyPr lIns="68575" tIns="34275" rIns="68575" bIns="34275" anchor="ctr" anchorCtr="0">
            <a:noAutofit/>
          </a:bodyPr>
          <a:lstStyle/>
          <a:p>
            <a:pPr lvl="0">
              <a:spcBef>
                <a:spcPts val="0"/>
              </a:spcBef>
              <a:buClr>
                <a:srgbClr val="000000"/>
              </a:buClr>
              <a:buSzPct val="25000"/>
              <a:buFont typeface="Arial"/>
              <a:buNone/>
            </a:pPr>
            <a:fld id="{00000000-1234-1234-1234-123412341234}" type="slidenum">
              <a:rPr lang="en"/>
              <a:t>7</a:t>
            </a:fld>
            <a:endParaRPr lang="en"/>
          </a:p>
        </p:txBody>
      </p:sp>
      <p:grpSp>
        <p:nvGrpSpPr>
          <p:cNvPr id="142" name="Shape 142"/>
          <p:cNvGrpSpPr/>
          <p:nvPr/>
        </p:nvGrpSpPr>
        <p:grpSpPr>
          <a:xfrm>
            <a:off x="176489" y="236701"/>
            <a:ext cx="8775748" cy="4672015"/>
            <a:chOff x="0" y="230504"/>
            <a:chExt cx="10162997" cy="6229357"/>
          </a:xfrm>
        </p:grpSpPr>
        <p:sp>
          <p:nvSpPr>
            <p:cNvPr id="143" name="Shape 143"/>
            <p:cNvSpPr/>
            <p:nvPr/>
          </p:nvSpPr>
          <p:spPr>
            <a:xfrm>
              <a:off x="0" y="230504"/>
              <a:ext cx="9134400" cy="3653700"/>
            </a:xfrm>
            <a:custGeom>
              <a:avLst/>
              <a:gdLst/>
              <a:ahLst/>
              <a:cxnLst/>
              <a:rect l="0" t="0" r="0" b="0"/>
              <a:pathLst>
                <a:path w="120000" h="120000" extrusionOk="0">
                  <a:moveTo>
                    <a:pt x="0" y="47935"/>
                  </a:moveTo>
                  <a:lnTo>
                    <a:pt x="20845" y="0"/>
                  </a:lnTo>
                  <a:lnTo>
                    <a:pt x="20845" y="17935"/>
                  </a:lnTo>
                  <a:lnTo>
                    <a:pt x="60000" y="17935"/>
                  </a:lnTo>
                  <a:cubicBezTo>
                    <a:pt x="62071" y="17935"/>
                    <a:pt x="63750" y="20636"/>
                    <a:pt x="63750" y="23967"/>
                  </a:cubicBezTo>
                  <a:cubicBezTo>
                    <a:pt x="63750" y="27299"/>
                    <a:pt x="62071" y="29999"/>
                    <a:pt x="60000" y="29999"/>
                  </a:cubicBezTo>
                  <a:cubicBezTo>
                    <a:pt x="57928" y="29999"/>
                    <a:pt x="56250" y="32700"/>
                    <a:pt x="56250" y="36032"/>
                  </a:cubicBezTo>
                  <a:cubicBezTo>
                    <a:pt x="56250" y="39363"/>
                    <a:pt x="57928" y="42064"/>
                    <a:pt x="60000" y="42064"/>
                  </a:cubicBezTo>
                  <a:lnTo>
                    <a:pt x="99154" y="42064"/>
                  </a:lnTo>
                  <a:lnTo>
                    <a:pt x="99154" y="24128"/>
                  </a:lnTo>
                  <a:lnTo>
                    <a:pt x="120000" y="72064"/>
                  </a:lnTo>
                  <a:lnTo>
                    <a:pt x="99154" y="119999"/>
                  </a:lnTo>
                  <a:lnTo>
                    <a:pt x="99154" y="102064"/>
                  </a:lnTo>
                  <a:lnTo>
                    <a:pt x="60000" y="102064"/>
                  </a:lnTo>
                  <a:cubicBezTo>
                    <a:pt x="57928" y="102064"/>
                    <a:pt x="56250" y="99363"/>
                    <a:pt x="56250" y="96032"/>
                  </a:cubicBezTo>
                  <a:lnTo>
                    <a:pt x="56250" y="77935"/>
                  </a:lnTo>
                  <a:lnTo>
                    <a:pt x="20845" y="77935"/>
                  </a:lnTo>
                  <a:lnTo>
                    <a:pt x="20845" y="95871"/>
                  </a:lnTo>
                  <a:close/>
                </a:path>
                <a:path w="120000" h="120000" fill="darkenLess" extrusionOk="0">
                  <a:moveTo>
                    <a:pt x="63750" y="23967"/>
                  </a:moveTo>
                  <a:cubicBezTo>
                    <a:pt x="63750" y="27299"/>
                    <a:pt x="62071" y="29999"/>
                    <a:pt x="60000" y="29999"/>
                  </a:cubicBezTo>
                  <a:cubicBezTo>
                    <a:pt x="57928" y="29999"/>
                    <a:pt x="56250" y="32700"/>
                    <a:pt x="56250" y="36032"/>
                  </a:cubicBezTo>
                  <a:cubicBezTo>
                    <a:pt x="56250" y="39363"/>
                    <a:pt x="57928" y="42064"/>
                    <a:pt x="60000" y="42064"/>
                  </a:cubicBezTo>
                  <a:lnTo>
                    <a:pt x="63750" y="42064"/>
                  </a:lnTo>
                  <a:close/>
                </a:path>
                <a:path w="120000" h="120000" fill="none" extrusionOk="0">
                  <a:moveTo>
                    <a:pt x="0" y="47935"/>
                  </a:moveTo>
                  <a:lnTo>
                    <a:pt x="20845" y="0"/>
                  </a:lnTo>
                  <a:lnTo>
                    <a:pt x="20845" y="17935"/>
                  </a:lnTo>
                  <a:lnTo>
                    <a:pt x="60000" y="17935"/>
                  </a:lnTo>
                  <a:cubicBezTo>
                    <a:pt x="62071" y="17935"/>
                    <a:pt x="63750" y="20636"/>
                    <a:pt x="63750" y="23967"/>
                  </a:cubicBezTo>
                  <a:cubicBezTo>
                    <a:pt x="63750" y="27299"/>
                    <a:pt x="62071" y="29999"/>
                    <a:pt x="60000" y="29999"/>
                  </a:cubicBezTo>
                  <a:cubicBezTo>
                    <a:pt x="57928" y="29999"/>
                    <a:pt x="56250" y="32700"/>
                    <a:pt x="56250" y="36032"/>
                  </a:cubicBezTo>
                  <a:cubicBezTo>
                    <a:pt x="56250" y="39363"/>
                    <a:pt x="57928" y="42064"/>
                    <a:pt x="60000" y="42064"/>
                  </a:cubicBezTo>
                  <a:lnTo>
                    <a:pt x="99154" y="42064"/>
                  </a:lnTo>
                  <a:lnTo>
                    <a:pt x="99154" y="24128"/>
                  </a:lnTo>
                  <a:lnTo>
                    <a:pt x="120000" y="72064"/>
                  </a:lnTo>
                  <a:lnTo>
                    <a:pt x="99154" y="119999"/>
                  </a:lnTo>
                  <a:lnTo>
                    <a:pt x="99154" y="102064"/>
                  </a:lnTo>
                  <a:lnTo>
                    <a:pt x="60000" y="102064"/>
                  </a:lnTo>
                  <a:cubicBezTo>
                    <a:pt x="57928" y="102064"/>
                    <a:pt x="56250" y="99363"/>
                    <a:pt x="56250" y="96032"/>
                  </a:cubicBezTo>
                  <a:lnTo>
                    <a:pt x="56250" y="77935"/>
                  </a:lnTo>
                  <a:lnTo>
                    <a:pt x="20845" y="77935"/>
                  </a:lnTo>
                  <a:lnTo>
                    <a:pt x="20845" y="95871"/>
                  </a:lnTo>
                  <a:close/>
                  <a:moveTo>
                    <a:pt x="63750" y="23967"/>
                  </a:moveTo>
                  <a:lnTo>
                    <a:pt x="63750" y="42064"/>
                  </a:lnTo>
                  <a:moveTo>
                    <a:pt x="56250" y="36032"/>
                  </a:moveTo>
                  <a:lnTo>
                    <a:pt x="56250" y="77935"/>
                  </a:lnTo>
                </a:path>
              </a:pathLst>
            </a:custGeom>
            <a:noFill/>
            <a:ln>
              <a:noFill/>
            </a:ln>
          </p:spPr>
          <p:txBody>
            <a:bodyPr lIns="68575" tIns="68575" rIns="68575" bIns="68575" anchor="ctr" anchorCtr="0">
              <a:noAutofit/>
            </a:bodyPr>
            <a:lstStyle/>
            <a:p>
              <a:pPr lvl="0">
                <a:spcBef>
                  <a:spcPts val="0"/>
                </a:spcBef>
                <a:buNone/>
              </a:pPr>
              <a:endParaRPr/>
            </a:p>
          </p:txBody>
        </p:sp>
        <p:sp>
          <p:nvSpPr>
            <p:cNvPr id="144" name="Shape 144"/>
            <p:cNvSpPr txBox="1"/>
            <p:nvPr/>
          </p:nvSpPr>
          <p:spPr>
            <a:xfrm>
              <a:off x="119360" y="1454533"/>
              <a:ext cx="2633100" cy="1790400"/>
            </a:xfrm>
            <a:prstGeom prst="rect">
              <a:avLst/>
            </a:prstGeom>
            <a:solidFill>
              <a:srgbClr val="000000">
                <a:alpha val="73000"/>
              </a:srgbClr>
            </a:solidFill>
            <a:ln>
              <a:noFill/>
            </a:ln>
          </p:spPr>
          <p:txBody>
            <a:bodyPr lIns="0" tIns="72025" rIns="0" bIns="77150" anchor="ctr" anchorCtr="0">
              <a:noAutofit/>
            </a:bodyPr>
            <a:lstStyle/>
            <a:p>
              <a:pPr marL="0" marR="0" lvl="0" indent="0" algn="l" rtl="0">
                <a:lnSpc>
                  <a:spcPct val="90000"/>
                </a:lnSpc>
                <a:spcBef>
                  <a:spcPts val="0"/>
                </a:spcBef>
                <a:spcAft>
                  <a:spcPts val="0"/>
                </a:spcAft>
                <a:buClr>
                  <a:schemeClr val="dk1"/>
                </a:buClr>
                <a:buSzPct val="25000"/>
                <a:buFont typeface="Corbel"/>
                <a:buNone/>
              </a:pPr>
              <a:r>
                <a:rPr lang="en" sz="2000" b="0" i="0" u="none" strike="noStrike" cap="none" dirty="0">
                  <a:solidFill>
                    <a:srgbClr val="EAD1DC"/>
                  </a:solidFill>
                  <a:latin typeface="Corbel"/>
                  <a:ea typeface="Corbel"/>
                  <a:cs typeface="Corbel"/>
                  <a:sym typeface="Corbel"/>
                </a:rPr>
                <a:t>Supervised Learning</a:t>
              </a:r>
            </a:p>
            <a:p>
              <a:pPr marL="177800" marR="0" lvl="1" indent="-177800" algn="l" rtl="0">
                <a:lnSpc>
                  <a:spcPct val="90000"/>
                </a:lnSpc>
                <a:spcBef>
                  <a:spcPts val="700"/>
                </a:spcBef>
                <a:spcAft>
                  <a:spcPts val="0"/>
                </a:spcAft>
                <a:buClr>
                  <a:srgbClr val="FFFFFF"/>
                </a:buClr>
                <a:buSzPct val="100000"/>
                <a:buFont typeface="Corbel"/>
                <a:buChar char="•"/>
              </a:pPr>
              <a:r>
                <a:rPr lang="en" sz="1600" b="0" i="0" u="none" strike="noStrike" cap="none" dirty="0">
                  <a:solidFill>
                    <a:srgbClr val="FFFFFF"/>
                  </a:solidFill>
                  <a:latin typeface="Corbel"/>
                  <a:ea typeface="Corbel"/>
                  <a:cs typeface="Corbel"/>
                  <a:sym typeface="Corbel"/>
                </a:rPr>
                <a:t>Predictions using data</a:t>
              </a:r>
            </a:p>
            <a:p>
              <a:pPr marL="177800" marR="0" lvl="1" indent="-177800" algn="l" rtl="0">
                <a:lnSpc>
                  <a:spcPct val="90000"/>
                </a:lnSpc>
                <a:spcBef>
                  <a:spcPts val="200"/>
                </a:spcBef>
                <a:spcAft>
                  <a:spcPts val="0"/>
                </a:spcAft>
                <a:buClr>
                  <a:srgbClr val="FFFFFF"/>
                </a:buClr>
                <a:buSzPct val="100000"/>
                <a:buFont typeface="Arial"/>
                <a:buChar char="•"/>
              </a:pPr>
              <a:r>
                <a:rPr lang="en" sz="1600" b="0" i="0" u="none" strike="noStrike" cap="none" dirty="0">
                  <a:solidFill>
                    <a:srgbClr val="FFFFFF"/>
                  </a:solidFill>
                  <a:latin typeface="Corbel"/>
                  <a:ea typeface="Corbel"/>
                  <a:cs typeface="Corbel"/>
                  <a:sym typeface="Corbel"/>
                </a:rPr>
                <a:t>Example: Is a given email "spam" or "ham"?</a:t>
              </a:r>
            </a:p>
          </p:txBody>
        </p:sp>
        <p:sp>
          <p:nvSpPr>
            <p:cNvPr id="145" name="Shape 145"/>
            <p:cNvSpPr txBox="1"/>
            <p:nvPr/>
          </p:nvSpPr>
          <p:spPr>
            <a:xfrm>
              <a:off x="6996797" y="1454532"/>
              <a:ext cx="3166200" cy="1454101"/>
            </a:xfrm>
            <a:prstGeom prst="rect">
              <a:avLst/>
            </a:prstGeom>
            <a:solidFill>
              <a:srgbClr val="000000">
                <a:alpha val="58000"/>
              </a:srgbClr>
            </a:solidFill>
            <a:ln>
              <a:noFill/>
            </a:ln>
          </p:spPr>
          <p:txBody>
            <a:bodyPr lIns="0" tIns="72025" rIns="0" bIns="77150" anchor="ctr" anchorCtr="0">
              <a:noAutofit/>
            </a:bodyPr>
            <a:lstStyle/>
            <a:p>
              <a:pPr marL="0" marR="0" lvl="0" indent="0" algn="l" rtl="0">
                <a:lnSpc>
                  <a:spcPct val="90000"/>
                </a:lnSpc>
                <a:spcBef>
                  <a:spcPts val="0"/>
                </a:spcBef>
                <a:spcAft>
                  <a:spcPts val="0"/>
                </a:spcAft>
                <a:buClr>
                  <a:schemeClr val="dk1"/>
                </a:buClr>
                <a:buSzPct val="25000"/>
                <a:buFont typeface="Corbel"/>
                <a:buNone/>
              </a:pPr>
              <a:r>
                <a:rPr lang="en" sz="2000" b="0" i="0" u="none" strike="noStrike" cap="none" dirty="0">
                  <a:solidFill>
                    <a:schemeClr val="dk1"/>
                  </a:solidFill>
                  <a:latin typeface="Corbel"/>
                  <a:ea typeface="Corbel"/>
                  <a:cs typeface="Corbel"/>
                  <a:sym typeface="Corbel"/>
                </a:rPr>
                <a:t>UnSupervised</a:t>
              </a:r>
            </a:p>
            <a:p>
              <a:pPr marL="177800" marR="0" lvl="1" indent="-177800" algn="l" rtl="0">
                <a:lnSpc>
                  <a:spcPct val="90000"/>
                </a:lnSpc>
                <a:spcBef>
                  <a:spcPts val="700"/>
                </a:spcBef>
                <a:spcAft>
                  <a:spcPts val="0"/>
                </a:spcAft>
                <a:buClr>
                  <a:schemeClr val="dk1"/>
                </a:buClr>
                <a:buSzPct val="100000"/>
                <a:buFont typeface="Corbel"/>
                <a:buChar char="•"/>
              </a:pPr>
              <a:r>
                <a:rPr lang="en" sz="1600" b="0" i="0" u="none" strike="noStrike" cap="none" dirty="0">
                  <a:solidFill>
                    <a:schemeClr val="dk1"/>
                  </a:solidFill>
                  <a:latin typeface="Corbel"/>
                  <a:ea typeface="Corbel"/>
                  <a:cs typeface="Corbel"/>
                  <a:sym typeface="Corbel"/>
                </a:rPr>
                <a:t>Extracting structure from data</a:t>
              </a:r>
            </a:p>
            <a:p>
              <a:pPr marL="177800" marR="0" lvl="1" indent="-177800" algn="l" rtl="0">
                <a:lnSpc>
                  <a:spcPct val="90000"/>
                </a:lnSpc>
                <a:spcBef>
                  <a:spcPts val="200"/>
                </a:spcBef>
                <a:spcAft>
                  <a:spcPts val="0"/>
                </a:spcAft>
                <a:buClr>
                  <a:schemeClr val="dk1"/>
                </a:buClr>
                <a:buSzPct val="100000"/>
                <a:buFont typeface="Corbel"/>
                <a:buChar char="•"/>
              </a:pPr>
              <a:r>
                <a:rPr lang="en" sz="1600" b="0" i="0" u="none" strike="noStrike" cap="none" dirty="0">
                  <a:solidFill>
                    <a:schemeClr val="dk1"/>
                  </a:solidFill>
                  <a:latin typeface="Corbel"/>
                  <a:ea typeface="Corbel"/>
                  <a:cs typeface="Corbel"/>
                  <a:sym typeface="Corbel"/>
                </a:rPr>
                <a:t>Segment grocery store shoppers </a:t>
              </a:r>
            </a:p>
          </p:txBody>
        </p:sp>
        <p:sp>
          <p:nvSpPr>
            <p:cNvPr id="10" name="Shape 145">
              <a:extLst>
                <a:ext uri="{FF2B5EF4-FFF2-40B4-BE49-F238E27FC236}">
                  <a16:creationId xmlns:a16="http://schemas.microsoft.com/office/drawing/2014/main" id="{A35573AA-EAF0-431E-A368-11F3C26F6F8E}"/>
                </a:ext>
              </a:extLst>
            </p:cNvPr>
            <p:cNvSpPr txBox="1"/>
            <p:nvPr/>
          </p:nvSpPr>
          <p:spPr>
            <a:xfrm>
              <a:off x="7056003" y="4662896"/>
              <a:ext cx="3047789" cy="1796965"/>
            </a:xfrm>
            <a:prstGeom prst="rect">
              <a:avLst/>
            </a:prstGeom>
            <a:solidFill>
              <a:srgbClr val="000000">
                <a:alpha val="58000"/>
              </a:srgbClr>
            </a:solidFill>
            <a:ln>
              <a:noFill/>
            </a:ln>
          </p:spPr>
          <p:txBody>
            <a:bodyPr lIns="0" tIns="72025" rIns="0" bIns="77150" anchor="ctr" anchorCtr="0">
              <a:noAutofit/>
            </a:bodyPr>
            <a:lstStyle/>
            <a:p>
              <a:pPr marL="0" marR="0" lvl="0" indent="0" algn="l" rtl="0">
                <a:lnSpc>
                  <a:spcPct val="90000"/>
                </a:lnSpc>
                <a:spcBef>
                  <a:spcPts val="0"/>
                </a:spcBef>
                <a:spcAft>
                  <a:spcPts val="0"/>
                </a:spcAft>
                <a:buClr>
                  <a:schemeClr val="dk1"/>
                </a:buClr>
                <a:buSzPct val="25000"/>
                <a:buFont typeface="Corbel"/>
                <a:buNone/>
              </a:pPr>
              <a:r>
                <a:rPr lang="en-IN" sz="2000" b="0" i="0" u="none" strike="noStrike" cap="none" dirty="0">
                  <a:solidFill>
                    <a:schemeClr val="dk1"/>
                  </a:solidFill>
                  <a:latin typeface="Corbel"/>
                  <a:ea typeface="Corbel"/>
                  <a:cs typeface="Corbel"/>
                  <a:sym typeface="Corbel"/>
                </a:rPr>
                <a:t>Reinforcement</a:t>
              </a:r>
              <a:endParaRPr lang="en" sz="2000" b="0" i="0" u="none" strike="noStrike" cap="none" dirty="0">
                <a:solidFill>
                  <a:schemeClr val="dk1"/>
                </a:solidFill>
                <a:latin typeface="Corbel"/>
                <a:ea typeface="Corbel"/>
                <a:cs typeface="Corbel"/>
                <a:sym typeface="Corbel"/>
              </a:endParaRPr>
            </a:p>
            <a:p>
              <a:pPr marL="177800" lvl="1" indent="-177800">
                <a:lnSpc>
                  <a:spcPct val="90000"/>
                </a:lnSpc>
                <a:spcBef>
                  <a:spcPts val="700"/>
                </a:spcBef>
                <a:buClr>
                  <a:schemeClr val="dk1"/>
                </a:buClr>
                <a:buSzPct val="100000"/>
                <a:buFont typeface="Corbel"/>
                <a:buChar char="•"/>
              </a:pPr>
              <a:r>
                <a:rPr lang="en-IN" sz="1600" dirty="0">
                  <a:solidFill>
                    <a:schemeClr val="dk1"/>
                  </a:solidFill>
                  <a:latin typeface="Corbel"/>
                  <a:ea typeface="Corbel"/>
                  <a:cs typeface="Corbel"/>
                  <a:sym typeface="Corbel"/>
                </a:rPr>
                <a:t>modifies internal models based on the outcome of a series of tests</a:t>
              </a:r>
            </a:p>
            <a:p>
              <a:pPr marL="177800" lvl="1" indent="-177800">
                <a:lnSpc>
                  <a:spcPct val="90000"/>
                </a:lnSpc>
                <a:spcBef>
                  <a:spcPts val="700"/>
                </a:spcBef>
                <a:buClr>
                  <a:schemeClr val="dk1"/>
                </a:buClr>
                <a:buSzPct val="100000"/>
                <a:buFont typeface="Corbel"/>
                <a:buChar char="•"/>
              </a:pPr>
              <a:r>
                <a:rPr lang="en-IN" sz="1600" b="0" i="0" u="none" strike="noStrike" cap="none" dirty="0">
                  <a:solidFill>
                    <a:schemeClr val="dk1"/>
                  </a:solidFill>
                  <a:latin typeface="Corbel"/>
                  <a:ea typeface="Corbel"/>
                  <a:cs typeface="Corbel"/>
                  <a:sym typeface="Corbel"/>
                </a:rPr>
                <a:t>Network Control Algorithms</a:t>
              </a:r>
              <a:endParaRPr lang="en" sz="1600" b="0" i="0" u="none" strike="noStrike" cap="none" dirty="0">
                <a:solidFill>
                  <a:schemeClr val="dk1"/>
                </a:solidFill>
                <a:latin typeface="Corbel"/>
                <a:ea typeface="Corbel"/>
                <a:cs typeface="Corbel"/>
                <a:sym typeface="Corbel"/>
              </a:endParaRPr>
            </a:p>
          </p:txBody>
        </p:sp>
      </p:grpSp>
      <p:sp>
        <p:nvSpPr>
          <p:cNvPr id="9" name="Shape 144">
            <a:extLst>
              <a:ext uri="{FF2B5EF4-FFF2-40B4-BE49-F238E27FC236}">
                <a16:creationId xmlns:a16="http://schemas.microsoft.com/office/drawing/2014/main" id="{C8C0D136-D097-470F-975C-C4FBCE60400C}"/>
              </a:ext>
            </a:extLst>
          </p:cNvPr>
          <p:cNvSpPr txBox="1"/>
          <p:nvPr/>
        </p:nvSpPr>
        <p:spPr>
          <a:xfrm>
            <a:off x="279556" y="3576722"/>
            <a:ext cx="2273682" cy="1342800"/>
          </a:xfrm>
          <a:prstGeom prst="rect">
            <a:avLst/>
          </a:prstGeom>
          <a:solidFill>
            <a:srgbClr val="000000">
              <a:alpha val="72000"/>
            </a:srgbClr>
          </a:solidFill>
          <a:ln>
            <a:noFill/>
          </a:ln>
        </p:spPr>
        <p:txBody>
          <a:bodyPr lIns="0" tIns="72025" rIns="0" bIns="77150" anchor="t" anchorCtr="0">
            <a:noAutofit/>
          </a:bodyPr>
          <a:lstStyle/>
          <a:p>
            <a:pPr marL="0" marR="0" lvl="0" indent="0" algn="l" rtl="0">
              <a:lnSpc>
                <a:spcPct val="90000"/>
              </a:lnSpc>
              <a:spcBef>
                <a:spcPts val="0"/>
              </a:spcBef>
              <a:spcAft>
                <a:spcPts val="0"/>
              </a:spcAft>
              <a:buClr>
                <a:schemeClr val="dk1"/>
              </a:buClr>
              <a:buSzPct val="25000"/>
              <a:buFont typeface="Corbel"/>
              <a:buNone/>
            </a:pPr>
            <a:r>
              <a:rPr lang="en-IN" sz="2000" b="0" i="0" u="none" strike="noStrike" cap="none" dirty="0">
                <a:solidFill>
                  <a:srgbClr val="EAD1DC"/>
                </a:solidFill>
                <a:latin typeface="Corbel"/>
                <a:ea typeface="Corbel"/>
                <a:cs typeface="Corbel"/>
                <a:sym typeface="Corbel"/>
              </a:rPr>
              <a:t>Semi Supervised</a:t>
            </a:r>
          </a:p>
          <a:p>
            <a:pPr marL="177800" lvl="1" indent="-177800">
              <a:lnSpc>
                <a:spcPct val="90000"/>
              </a:lnSpc>
              <a:spcBef>
                <a:spcPts val="200"/>
              </a:spcBef>
              <a:buClr>
                <a:srgbClr val="FFFFFF"/>
              </a:buClr>
              <a:buSzPct val="100000"/>
              <a:buFont typeface="Arial"/>
              <a:buChar char="•"/>
            </a:pPr>
            <a:r>
              <a:rPr lang="en-US" sz="1600" dirty="0">
                <a:solidFill>
                  <a:srgbClr val="FFFFFF"/>
                </a:solidFill>
                <a:latin typeface="Corbel"/>
              </a:rPr>
              <a:t>combination of labelled training data and unlabeled data</a:t>
            </a:r>
            <a:r>
              <a:rPr lang="en-US" sz="1600" dirty="0">
                <a:solidFill>
                  <a:schemeClr val="tx1">
                    <a:lumMod val="75000"/>
                  </a:schemeClr>
                </a:solidFill>
              </a:rPr>
              <a:t> </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flipV="1">
            <a:off x="927358" y="3557947"/>
            <a:ext cx="519942" cy="433169"/>
          </a:xfrm>
          <a:prstGeom prst="straightConnector1">
            <a:avLst/>
          </a:prstGeom>
          <a:ln w="793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732685" y="2888907"/>
            <a:ext cx="519942" cy="433169"/>
          </a:xfrm>
          <a:prstGeom prst="straightConnector1">
            <a:avLst/>
          </a:prstGeom>
          <a:ln w="793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2678921" y="2108900"/>
            <a:ext cx="519942" cy="433169"/>
          </a:xfrm>
          <a:prstGeom prst="straightConnector1">
            <a:avLst/>
          </a:prstGeom>
          <a:ln w="793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39475" y="3931851"/>
            <a:ext cx="488967" cy="316804"/>
          </a:xfrm>
          <a:prstGeom prst="rect">
            <a:avLst/>
          </a:prstGeom>
          <a:noFill/>
        </p:spPr>
        <p:txBody>
          <a:bodyPr wrap="none" lIns="54000" tIns="54000" rIns="54000" bIns="54000" rtlCol="0">
            <a:spAutoFit/>
          </a:bodyPr>
          <a:lstStyle/>
          <a:p>
            <a:pPr algn="ctr" defTabSz="270000">
              <a:spcAft>
                <a:spcPts val="450"/>
              </a:spcAft>
              <a:tabLst>
                <a:tab pos="270000" algn="l"/>
              </a:tabLst>
            </a:pPr>
            <a:r>
              <a:rPr lang="en-US" sz="1350" b="1" kern="1200" dirty="0">
                <a:solidFill>
                  <a:srgbClr val="001135"/>
                </a:solidFill>
                <a:latin typeface="Corbel" panose="020B0503020204020204" pitchFamily="34" charset="0"/>
                <a:ea typeface="Nokia Pure Text Light" panose="020B0403020202020204" pitchFamily="34" charset="0"/>
                <a:cs typeface="+mn-cs"/>
              </a:rPr>
              <a:t>Data</a:t>
            </a:r>
          </a:p>
        </p:txBody>
      </p:sp>
      <p:sp>
        <p:nvSpPr>
          <p:cNvPr id="15" name="Arrow: Down 14"/>
          <p:cNvSpPr/>
          <p:nvPr/>
        </p:nvSpPr>
        <p:spPr>
          <a:xfrm rot="10800000">
            <a:off x="5764569" y="3380340"/>
            <a:ext cx="512735" cy="1235874"/>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defTabSz="685783"/>
            <a:endParaRPr lang="en-US" sz="900" kern="1200" dirty="0">
              <a:solidFill>
                <a:srgbClr val="FFFFFF"/>
              </a:solidFill>
              <a:latin typeface="Corbel" panose="020B0503020204020204" pitchFamily="34" charset="0"/>
              <a:ea typeface="Nokia Pure Text Light" panose="020B0403020202020204" pitchFamily="34" charset="0"/>
            </a:endParaRPr>
          </a:p>
        </p:txBody>
      </p:sp>
      <p:sp>
        <p:nvSpPr>
          <p:cNvPr id="12" name="TextBox 11"/>
          <p:cNvSpPr txBox="1"/>
          <p:nvPr/>
        </p:nvSpPr>
        <p:spPr>
          <a:xfrm>
            <a:off x="800756" y="3638513"/>
            <a:ext cx="790330" cy="247554"/>
          </a:xfrm>
          <a:prstGeom prst="rect">
            <a:avLst/>
          </a:prstGeom>
          <a:noFill/>
        </p:spPr>
        <p:txBody>
          <a:bodyPr wrap="none" lIns="54000" tIns="54000" rIns="54000" bIns="54000" rtlCol="0">
            <a:spAutoFit/>
          </a:bodyPr>
          <a:lstStyle/>
          <a:p>
            <a:pPr algn="ctr" defTabSz="270000">
              <a:spcAft>
                <a:spcPts val="450"/>
              </a:spcAft>
              <a:tabLst>
                <a:tab pos="270000" algn="l"/>
              </a:tabLst>
            </a:pPr>
            <a:r>
              <a:rPr lang="en-US" sz="900" i="1" kern="1200" dirty="0">
                <a:solidFill>
                  <a:srgbClr val="001135"/>
                </a:solidFill>
                <a:latin typeface="Corbel" panose="020B0503020204020204" pitchFamily="34" charset="0"/>
                <a:ea typeface="Nokia Pure Text Light" panose="020B0403020202020204" pitchFamily="34" charset="0"/>
                <a:cs typeface="+mn-cs"/>
              </a:rPr>
              <a:t>Data Analytics</a:t>
            </a:r>
          </a:p>
        </p:txBody>
      </p:sp>
      <p:cxnSp>
        <p:nvCxnSpPr>
          <p:cNvPr id="35" name="Straight Arrow Connector 34"/>
          <p:cNvCxnSpPr/>
          <p:nvPr/>
        </p:nvCxnSpPr>
        <p:spPr>
          <a:xfrm flipH="1" flipV="1">
            <a:off x="417600" y="1092136"/>
            <a:ext cx="6000" cy="33066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23600" y="4394092"/>
            <a:ext cx="3519073" cy="47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61174" y="1120432"/>
            <a:ext cx="747822" cy="351557"/>
          </a:xfrm>
          <a:prstGeom prst="rect">
            <a:avLst/>
          </a:prstGeom>
          <a:noFill/>
        </p:spPr>
        <p:txBody>
          <a:bodyPr wrap="square" lIns="54000" tIns="54000" rIns="54000" bIns="54000" rtlCol="0">
            <a:spAutoFit/>
          </a:bodyPr>
          <a:lstStyle/>
          <a:p>
            <a:pPr defTabSz="270000">
              <a:spcAft>
                <a:spcPts val="450"/>
              </a:spcAft>
              <a:tabLst>
                <a:tab pos="270000" algn="l"/>
              </a:tabLst>
            </a:pPr>
            <a:r>
              <a:rPr lang="en-US" sz="788" kern="1200" dirty="0">
                <a:solidFill>
                  <a:srgbClr val="001135"/>
                </a:solidFill>
                <a:latin typeface="Corbel" panose="020B0503020204020204" pitchFamily="34" charset="0"/>
                <a:ea typeface="Nokia Pure Text Light" panose="020B0403020202020204" pitchFamily="34" charset="0"/>
                <a:cs typeface="+mn-cs"/>
              </a:rPr>
              <a:t>Increasing Proficiency</a:t>
            </a:r>
          </a:p>
        </p:txBody>
      </p:sp>
      <p:sp>
        <p:nvSpPr>
          <p:cNvPr id="52" name="TextBox 51"/>
          <p:cNvSpPr txBox="1"/>
          <p:nvPr/>
        </p:nvSpPr>
        <p:spPr>
          <a:xfrm>
            <a:off x="1111562" y="3271336"/>
            <a:ext cx="1005133" cy="316804"/>
          </a:xfrm>
          <a:prstGeom prst="rect">
            <a:avLst/>
          </a:prstGeom>
          <a:noFill/>
        </p:spPr>
        <p:txBody>
          <a:bodyPr wrap="none" lIns="54000" tIns="54000" rIns="54000" bIns="54000" rtlCol="0">
            <a:spAutoFit/>
          </a:bodyPr>
          <a:lstStyle/>
          <a:p>
            <a:pPr algn="ctr" defTabSz="270000">
              <a:spcAft>
                <a:spcPts val="450"/>
              </a:spcAft>
              <a:tabLst>
                <a:tab pos="270000" algn="l"/>
              </a:tabLst>
            </a:pPr>
            <a:r>
              <a:rPr lang="en-US" sz="1350" b="1" kern="1200" dirty="0">
                <a:solidFill>
                  <a:srgbClr val="001135"/>
                </a:solidFill>
                <a:latin typeface="Corbel" panose="020B0503020204020204" pitchFamily="34" charset="0"/>
                <a:ea typeface="Nokia Pure Text Light" panose="020B0403020202020204" pitchFamily="34" charset="0"/>
                <a:cs typeface="+mn-cs"/>
              </a:rPr>
              <a:t>Information</a:t>
            </a:r>
          </a:p>
        </p:txBody>
      </p:sp>
      <p:sp>
        <p:nvSpPr>
          <p:cNvPr id="53" name="TextBox 52"/>
          <p:cNvSpPr txBox="1"/>
          <p:nvPr/>
        </p:nvSpPr>
        <p:spPr>
          <a:xfrm>
            <a:off x="2027025" y="2526420"/>
            <a:ext cx="981088" cy="316804"/>
          </a:xfrm>
          <a:prstGeom prst="rect">
            <a:avLst/>
          </a:prstGeom>
          <a:noFill/>
        </p:spPr>
        <p:txBody>
          <a:bodyPr wrap="none" lIns="54000" tIns="54000" rIns="54000" bIns="54000" rtlCol="0">
            <a:spAutoFit/>
          </a:bodyPr>
          <a:lstStyle/>
          <a:p>
            <a:pPr algn="ctr" defTabSz="270000">
              <a:spcAft>
                <a:spcPts val="450"/>
              </a:spcAft>
              <a:tabLst>
                <a:tab pos="270000" algn="l"/>
              </a:tabLst>
            </a:pPr>
            <a:r>
              <a:rPr lang="en-US" sz="1350" b="1" kern="1200" dirty="0">
                <a:solidFill>
                  <a:srgbClr val="001135"/>
                </a:solidFill>
                <a:latin typeface="Corbel" panose="020B0503020204020204" pitchFamily="34" charset="0"/>
                <a:ea typeface="Nokia Pure Text Light" panose="020B0403020202020204" pitchFamily="34" charset="0"/>
                <a:cs typeface="+mn-cs"/>
              </a:rPr>
              <a:t>Knowledge</a:t>
            </a:r>
          </a:p>
        </p:txBody>
      </p:sp>
      <p:sp>
        <p:nvSpPr>
          <p:cNvPr id="56" name="TextBox 55"/>
          <p:cNvSpPr txBox="1"/>
          <p:nvPr/>
        </p:nvSpPr>
        <p:spPr>
          <a:xfrm>
            <a:off x="1317914" y="1044154"/>
            <a:ext cx="2178831" cy="570720"/>
          </a:xfrm>
          <a:prstGeom prst="rect">
            <a:avLst/>
          </a:prstGeom>
          <a:noFill/>
        </p:spPr>
        <p:txBody>
          <a:bodyPr wrap="square" lIns="54000" tIns="54000" rIns="54000" bIns="54000" rtlCol="0">
            <a:spAutoFit/>
          </a:bodyPr>
          <a:lstStyle/>
          <a:p>
            <a:pPr algn="ctr" defTabSz="270000">
              <a:spcAft>
                <a:spcPts val="450"/>
              </a:spcAft>
              <a:tabLst>
                <a:tab pos="270000" algn="l"/>
              </a:tabLst>
            </a:pPr>
            <a:r>
              <a:rPr lang="en-US" sz="1500" kern="1200" dirty="0">
                <a:solidFill>
                  <a:srgbClr val="001135"/>
                </a:solidFill>
                <a:latin typeface="Corbel" panose="020B0503020204020204" pitchFamily="34" charset="0"/>
                <a:ea typeface="Nokia Pure Text Light" panose="020B0403020202020204" pitchFamily="34" charset="0"/>
                <a:cs typeface="+mn-cs"/>
              </a:rPr>
              <a:t>Stages of Knowledge Acquisition</a:t>
            </a:r>
          </a:p>
        </p:txBody>
      </p:sp>
      <p:sp>
        <p:nvSpPr>
          <p:cNvPr id="59" name="TextBox 58"/>
          <p:cNvSpPr txBox="1"/>
          <p:nvPr/>
        </p:nvSpPr>
        <p:spPr>
          <a:xfrm>
            <a:off x="2867227" y="1804094"/>
            <a:ext cx="929792" cy="316804"/>
          </a:xfrm>
          <a:prstGeom prst="rect">
            <a:avLst/>
          </a:prstGeom>
          <a:noFill/>
        </p:spPr>
        <p:txBody>
          <a:bodyPr wrap="none" lIns="54000" tIns="54000" rIns="54000" bIns="54000" rtlCol="0">
            <a:spAutoFit/>
          </a:bodyPr>
          <a:lstStyle/>
          <a:p>
            <a:pPr algn="ctr" defTabSz="270000">
              <a:spcAft>
                <a:spcPts val="450"/>
              </a:spcAft>
              <a:tabLst>
                <a:tab pos="270000" algn="l"/>
              </a:tabLst>
            </a:pPr>
            <a:r>
              <a:rPr lang="en-US" sz="1350" b="1" kern="1200" dirty="0">
                <a:solidFill>
                  <a:srgbClr val="001135"/>
                </a:solidFill>
                <a:latin typeface="Corbel" panose="020B0503020204020204" pitchFamily="34" charset="0"/>
                <a:ea typeface="Nokia Pure Text Light" panose="020B0403020202020204" pitchFamily="34" charset="0"/>
                <a:cs typeface="+mn-cs"/>
              </a:rPr>
              <a:t>Autonomy</a:t>
            </a:r>
          </a:p>
        </p:txBody>
      </p:sp>
      <p:sp>
        <p:nvSpPr>
          <p:cNvPr id="61" name="TextBox 60"/>
          <p:cNvSpPr txBox="1"/>
          <p:nvPr/>
        </p:nvSpPr>
        <p:spPr>
          <a:xfrm>
            <a:off x="2867026" y="4394422"/>
            <a:ext cx="1287520" cy="351557"/>
          </a:xfrm>
          <a:prstGeom prst="rect">
            <a:avLst/>
          </a:prstGeom>
          <a:noFill/>
        </p:spPr>
        <p:txBody>
          <a:bodyPr wrap="square" lIns="54000" tIns="54000" rIns="54000" bIns="54000" rtlCol="0">
            <a:spAutoFit/>
          </a:bodyPr>
          <a:lstStyle/>
          <a:p>
            <a:pPr algn="ctr" defTabSz="270000">
              <a:spcAft>
                <a:spcPts val="450"/>
              </a:spcAft>
              <a:tabLst>
                <a:tab pos="270000" algn="l"/>
              </a:tabLst>
            </a:pPr>
            <a:r>
              <a:rPr lang="en-US" sz="788" kern="1200" dirty="0">
                <a:solidFill>
                  <a:srgbClr val="001135"/>
                </a:solidFill>
                <a:latin typeface="Corbel" panose="020B0503020204020204" pitchFamily="34" charset="0"/>
                <a:ea typeface="Nokia Pure Text Light" panose="020B0403020202020204" pitchFamily="34" charset="0"/>
                <a:cs typeface="+mn-cs"/>
              </a:rPr>
              <a:t>Increasing  Sophistication of AI Technologies</a:t>
            </a:r>
          </a:p>
        </p:txBody>
      </p:sp>
      <p:sp>
        <p:nvSpPr>
          <p:cNvPr id="65" name="TextBox 64"/>
          <p:cNvSpPr txBox="1"/>
          <p:nvPr/>
        </p:nvSpPr>
        <p:spPr>
          <a:xfrm>
            <a:off x="2194327" y="2164583"/>
            <a:ext cx="1244648" cy="386054"/>
          </a:xfrm>
          <a:prstGeom prst="rect">
            <a:avLst/>
          </a:prstGeom>
          <a:noFill/>
        </p:spPr>
        <p:txBody>
          <a:bodyPr wrap="square" lIns="54000" tIns="54000" rIns="54000" bIns="54000" rtlCol="0">
            <a:spAutoFit/>
          </a:bodyPr>
          <a:lstStyle/>
          <a:p>
            <a:pPr algn="ctr" defTabSz="270000">
              <a:spcAft>
                <a:spcPts val="450"/>
              </a:spcAft>
              <a:tabLst>
                <a:tab pos="270000" algn="l"/>
              </a:tabLst>
            </a:pPr>
            <a:r>
              <a:rPr lang="en-US" sz="900" i="1" kern="1200" dirty="0">
                <a:solidFill>
                  <a:srgbClr val="001135"/>
                </a:solidFill>
                <a:latin typeface="Corbel" panose="020B0503020204020204" pitchFamily="34" charset="0"/>
                <a:ea typeface="Nokia Pure Text Light" panose="020B0403020202020204" pitchFamily="34" charset="0"/>
                <a:cs typeface="+mn-cs"/>
              </a:rPr>
              <a:t>Machine Learning: Learning Systems</a:t>
            </a:r>
          </a:p>
        </p:txBody>
      </p:sp>
      <p:sp>
        <p:nvSpPr>
          <p:cNvPr id="5" name="TextBox 4"/>
          <p:cNvSpPr txBox="1"/>
          <p:nvPr/>
        </p:nvSpPr>
        <p:spPr>
          <a:xfrm>
            <a:off x="4464843" y="980208"/>
            <a:ext cx="4261557" cy="732302"/>
          </a:xfrm>
          <a:prstGeom prst="rect">
            <a:avLst/>
          </a:prstGeom>
          <a:noFill/>
        </p:spPr>
        <p:txBody>
          <a:bodyPr wrap="square" lIns="54000" tIns="54000" rIns="54000" bIns="54000" rtlCol="0">
            <a:spAutoFit/>
          </a:bodyPr>
          <a:lstStyle/>
          <a:p>
            <a:pPr defTabSz="270000">
              <a:spcAft>
                <a:spcPts val="450"/>
              </a:spcAft>
              <a:tabLst>
                <a:tab pos="270000" algn="l"/>
              </a:tabLst>
            </a:pPr>
            <a:r>
              <a:rPr lang="en-US" sz="1350" u="sng" kern="1200" dirty="0">
                <a:solidFill>
                  <a:srgbClr val="124191"/>
                </a:solidFill>
                <a:latin typeface="Corbel" panose="020B0503020204020204" pitchFamily="34" charset="0"/>
                <a:ea typeface="+mn-ea"/>
                <a:cs typeface="+mn-cs"/>
              </a:rPr>
              <a:t>Data Analytics </a:t>
            </a:r>
            <a:r>
              <a:rPr lang="en-US" sz="1350" kern="1200" dirty="0">
                <a:solidFill>
                  <a:srgbClr val="124191"/>
                </a:solidFill>
                <a:latin typeface="Corbel" panose="020B0503020204020204" pitchFamily="34" charset="0"/>
                <a:ea typeface="+mn-ea"/>
                <a:cs typeface="+mn-cs"/>
              </a:rPr>
              <a:t>are the process and methods we use to augment our </a:t>
            </a:r>
            <a:r>
              <a:rPr lang="en-US" sz="1350" u="sng" kern="1200" dirty="0">
                <a:solidFill>
                  <a:srgbClr val="124191"/>
                </a:solidFill>
                <a:latin typeface="Corbel" panose="020B0503020204020204" pitchFamily="34" charset="0"/>
                <a:ea typeface="+mn-ea"/>
                <a:cs typeface="+mn-cs"/>
              </a:rPr>
              <a:t>experience</a:t>
            </a:r>
            <a:r>
              <a:rPr lang="en-US" sz="1350" kern="1200" dirty="0">
                <a:solidFill>
                  <a:srgbClr val="124191"/>
                </a:solidFill>
                <a:latin typeface="Corbel" panose="020B0503020204020204" pitchFamily="34" charset="0"/>
                <a:ea typeface="+mn-ea"/>
                <a:cs typeface="+mn-cs"/>
              </a:rPr>
              <a:t> of the </a:t>
            </a:r>
            <a:r>
              <a:rPr lang="en-US" sz="1350" u="sng" kern="1200" dirty="0">
                <a:solidFill>
                  <a:srgbClr val="124191"/>
                </a:solidFill>
                <a:latin typeface="Corbel" panose="020B0503020204020204" pitchFamily="34" charset="0"/>
                <a:ea typeface="+mn-ea"/>
                <a:cs typeface="+mn-cs"/>
              </a:rPr>
              <a:t>information</a:t>
            </a:r>
            <a:r>
              <a:rPr lang="en-US" sz="1350" kern="1200" dirty="0">
                <a:solidFill>
                  <a:srgbClr val="124191"/>
                </a:solidFill>
                <a:latin typeface="Corbel" panose="020B0503020204020204" pitchFamily="34" charset="0"/>
                <a:ea typeface="+mn-ea"/>
                <a:cs typeface="+mn-cs"/>
              </a:rPr>
              <a:t> hidden in large data sets</a:t>
            </a:r>
          </a:p>
        </p:txBody>
      </p:sp>
      <p:sp>
        <p:nvSpPr>
          <p:cNvPr id="23" name="TextBox 22"/>
          <p:cNvSpPr txBox="1"/>
          <p:nvPr/>
        </p:nvSpPr>
        <p:spPr>
          <a:xfrm>
            <a:off x="4464842" y="1742283"/>
            <a:ext cx="4261557" cy="732302"/>
          </a:xfrm>
          <a:prstGeom prst="rect">
            <a:avLst/>
          </a:prstGeom>
          <a:noFill/>
        </p:spPr>
        <p:txBody>
          <a:bodyPr wrap="square" lIns="54000" tIns="54000" rIns="54000" bIns="54000" rtlCol="0">
            <a:spAutoFit/>
          </a:bodyPr>
          <a:lstStyle/>
          <a:p>
            <a:pPr defTabSz="685783"/>
            <a:r>
              <a:rPr lang="en-US" sz="1350" u="sng" kern="1200" dirty="0">
                <a:solidFill>
                  <a:srgbClr val="124191"/>
                </a:solidFill>
                <a:latin typeface="Corbel" panose="020B0503020204020204" pitchFamily="34" charset="0"/>
                <a:ea typeface="+mn-ea"/>
                <a:cs typeface="+mn-cs"/>
              </a:rPr>
              <a:t>Machine Learning </a:t>
            </a:r>
            <a:r>
              <a:rPr lang="en-US" sz="1350" kern="1200" dirty="0">
                <a:solidFill>
                  <a:srgbClr val="124191"/>
                </a:solidFill>
                <a:latin typeface="Corbel" panose="020B0503020204020204" pitchFamily="34" charset="0"/>
                <a:ea typeface="+mn-ea"/>
                <a:cs typeface="+mn-cs"/>
              </a:rPr>
              <a:t>algorithms create “knowledge” (or proficiency) using a process similar to the process people use to acquire knowledge</a:t>
            </a:r>
          </a:p>
        </p:txBody>
      </p:sp>
      <p:sp>
        <p:nvSpPr>
          <p:cNvPr id="39" name="TextBox 38"/>
          <p:cNvSpPr txBox="1"/>
          <p:nvPr/>
        </p:nvSpPr>
        <p:spPr>
          <a:xfrm>
            <a:off x="5827206" y="4374153"/>
            <a:ext cx="405611" cy="270637"/>
          </a:xfrm>
          <a:prstGeom prst="rect">
            <a:avLst/>
          </a:prstGeom>
          <a:noFill/>
        </p:spPr>
        <p:txBody>
          <a:bodyPr wrap="none" lIns="54000" tIns="54000" rIns="54000" bIns="54000" rtlCol="0">
            <a:spAutoFit/>
          </a:bodyPr>
          <a:lstStyle/>
          <a:p>
            <a:pPr defTabSz="270000">
              <a:spcAft>
                <a:spcPts val="450"/>
              </a:spcAft>
              <a:tabLst>
                <a:tab pos="270000" algn="l"/>
              </a:tabLst>
            </a:pPr>
            <a:r>
              <a:rPr lang="en-US" sz="1050" b="1" kern="1200" dirty="0">
                <a:solidFill>
                  <a:srgbClr val="124191"/>
                </a:solidFill>
                <a:latin typeface="Corbel" panose="020B0503020204020204" pitchFamily="34" charset="0"/>
                <a:ea typeface="+mn-ea"/>
                <a:cs typeface="+mn-cs"/>
              </a:rPr>
              <a:t>Data</a:t>
            </a:r>
          </a:p>
        </p:txBody>
      </p:sp>
      <p:sp>
        <p:nvSpPr>
          <p:cNvPr id="40" name="TextBox 39"/>
          <p:cNvSpPr txBox="1"/>
          <p:nvPr/>
        </p:nvSpPr>
        <p:spPr>
          <a:xfrm>
            <a:off x="5535747" y="4090464"/>
            <a:ext cx="904144" cy="270637"/>
          </a:xfrm>
          <a:prstGeom prst="rect">
            <a:avLst/>
          </a:prstGeom>
          <a:noFill/>
        </p:spPr>
        <p:txBody>
          <a:bodyPr wrap="none" lIns="54000" tIns="54000" rIns="54000" bIns="54000" rtlCol="0">
            <a:spAutoFit/>
          </a:bodyPr>
          <a:lstStyle/>
          <a:p>
            <a:pPr defTabSz="270000">
              <a:spcAft>
                <a:spcPts val="450"/>
              </a:spcAft>
              <a:tabLst>
                <a:tab pos="270000" algn="l"/>
              </a:tabLst>
            </a:pPr>
            <a:r>
              <a:rPr lang="en-US" sz="1050" b="1" kern="1200" dirty="0">
                <a:solidFill>
                  <a:srgbClr val="124191"/>
                </a:solidFill>
                <a:latin typeface="Corbel" panose="020B0503020204020204" pitchFamily="34" charset="0"/>
                <a:ea typeface="+mn-ea"/>
                <a:cs typeface="+mn-cs"/>
              </a:rPr>
              <a:t>Analysis</a:t>
            </a:r>
            <a:r>
              <a:rPr lang="en-US" sz="900" b="1" kern="1200" dirty="0">
                <a:solidFill>
                  <a:srgbClr val="124191"/>
                </a:solidFill>
                <a:latin typeface="Corbel" panose="020B0503020204020204" pitchFamily="34" charset="0"/>
                <a:ea typeface="+mn-ea"/>
                <a:cs typeface="+mn-cs"/>
              </a:rPr>
              <a:t> &amp; </a:t>
            </a:r>
            <a:r>
              <a:rPr lang="en-US" sz="1050" b="1" kern="1200" dirty="0">
                <a:solidFill>
                  <a:srgbClr val="124191"/>
                </a:solidFill>
                <a:latin typeface="Corbel" panose="020B0503020204020204" pitchFamily="34" charset="0"/>
                <a:ea typeface="+mn-ea"/>
                <a:cs typeface="+mn-cs"/>
              </a:rPr>
              <a:t>Viz</a:t>
            </a:r>
          </a:p>
        </p:txBody>
      </p:sp>
      <p:sp>
        <p:nvSpPr>
          <p:cNvPr id="41" name="TextBox 40"/>
          <p:cNvSpPr txBox="1"/>
          <p:nvPr/>
        </p:nvSpPr>
        <p:spPr>
          <a:xfrm>
            <a:off x="4464843" y="2601646"/>
            <a:ext cx="3632022" cy="339887"/>
          </a:xfrm>
          <a:prstGeom prst="rect">
            <a:avLst/>
          </a:prstGeom>
          <a:noFill/>
        </p:spPr>
        <p:txBody>
          <a:bodyPr wrap="square" lIns="54000" tIns="54000" rIns="54000" bIns="54000" rtlCol="0">
            <a:spAutoFit/>
          </a:bodyPr>
          <a:lstStyle/>
          <a:p>
            <a:pPr algn="ctr" defTabSz="270000">
              <a:tabLst>
                <a:tab pos="270000" algn="l"/>
              </a:tabLst>
            </a:pPr>
            <a:r>
              <a:rPr lang="en-US" sz="1500" b="1" kern="1200" dirty="0">
                <a:solidFill>
                  <a:srgbClr val="124191"/>
                </a:solidFill>
                <a:latin typeface="Corbel" panose="020B0503020204020204" pitchFamily="34" charset="0"/>
                <a:ea typeface="+mn-ea"/>
                <a:cs typeface="+mn-cs"/>
              </a:rPr>
              <a:t>The Knowledge Acquisition Process</a:t>
            </a:r>
            <a:endParaRPr lang="en-US" sz="1500" b="1" kern="1200" dirty="0">
              <a:solidFill>
                <a:srgbClr val="001135"/>
              </a:solidFill>
              <a:latin typeface="Corbel" panose="020B0503020204020204" pitchFamily="34" charset="0"/>
              <a:ea typeface="Nokia Pure Text Light" panose="020B0403020202020204" pitchFamily="34" charset="0"/>
              <a:cs typeface="+mn-cs"/>
            </a:endParaRPr>
          </a:p>
        </p:txBody>
      </p:sp>
      <p:sp>
        <p:nvSpPr>
          <p:cNvPr id="43" name="TextBox 42"/>
          <p:cNvSpPr txBox="1"/>
          <p:nvPr/>
        </p:nvSpPr>
        <p:spPr>
          <a:xfrm>
            <a:off x="5596395" y="3793779"/>
            <a:ext cx="807964" cy="270637"/>
          </a:xfrm>
          <a:prstGeom prst="rect">
            <a:avLst/>
          </a:prstGeom>
          <a:noFill/>
        </p:spPr>
        <p:txBody>
          <a:bodyPr wrap="none" lIns="54000" tIns="54000" rIns="54000" bIns="54000" rtlCol="0">
            <a:spAutoFit/>
          </a:bodyPr>
          <a:lstStyle/>
          <a:p>
            <a:pPr defTabSz="270000">
              <a:spcAft>
                <a:spcPts val="450"/>
              </a:spcAft>
              <a:tabLst>
                <a:tab pos="270000" algn="l"/>
              </a:tabLst>
            </a:pPr>
            <a:r>
              <a:rPr lang="en-US" sz="1050" b="1" kern="1200" dirty="0">
                <a:solidFill>
                  <a:srgbClr val="124191"/>
                </a:solidFill>
                <a:latin typeface="Corbel" panose="020B0503020204020204" pitchFamily="34" charset="0"/>
                <a:ea typeface="+mn-ea"/>
                <a:cs typeface="+mn-cs"/>
              </a:rPr>
              <a:t>Information</a:t>
            </a:r>
            <a:endParaRPr lang="en-US" sz="1050" b="1" kern="1200" dirty="0">
              <a:solidFill>
                <a:srgbClr val="001135"/>
              </a:solidFill>
              <a:latin typeface="Corbel" panose="020B0503020204020204" pitchFamily="34" charset="0"/>
              <a:ea typeface="Nokia Pure Text Light" panose="020B0403020202020204" pitchFamily="34" charset="0"/>
              <a:cs typeface="+mn-cs"/>
            </a:endParaRPr>
          </a:p>
        </p:txBody>
      </p:sp>
      <p:sp>
        <p:nvSpPr>
          <p:cNvPr id="44" name="TextBox 43"/>
          <p:cNvSpPr txBox="1"/>
          <p:nvPr/>
        </p:nvSpPr>
        <p:spPr>
          <a:xfrm>
            <a:off x="5505425" y="3097918"/>
            <a:ext cx="941014" cy="270637"/>
          </a:xfrm>
          <a:prstGeom prst="rect">
            <a:avLst/>
          </a:prstGeom>
          <a:noFill/>
        </p:spPr>
        <p:txBody>
          <a:bodyPr wrap="none" lIns="54000" tIns="54000" rIns="54000" bIns="54000" rtlCol="0">
            <a:spAutoFit/>
          </a:bodyPr>
          <a:lstStyle/>
          <a:p>
            <a:pPr defTabSz="270000">
              <a:spcAft>
                <a:spcPts val="450"/>
              </a:spcAft>
              <a:tabLst>
                <a:tab pos="270000" algn="l"/>
              </a:tabLst>
            </a:pPr>
            <a:r>
              <a:rPr lang="en-US" sz="1050" b="1" kern="1200" dirty="0">
                <a:solidFill>
                  <a:srgbClr val="124191"/>
                </a:solidFill>
                <a:latin typeface="Corbel" panose="020B0503020204020204" pitchFamily="34" charset="0"/>
                <a:ea typeface="+mn-ea"/>
                <a:cs typeface="+mn-cs"/>
              </a:rPr>
              <a:t>Re-Conjecture</a:t>
            </a:r>
          </a:p>
        </p:txBody>
      </p:sp>
      <p:sp>
        <p:nvSpPr>
          <p:cNvPr id="9" name="Arrow: Curved Left 8"/>
          <p:cNvSpPr/>
          <p:nvPr/>
        </p:nvSpPr>
        <p:spPr>
          <a:xfrm>
            <a:off x="6582266" y="3181139"/>
            <a:ext cx="619942" cy="1435076"/>
          </a:xfrm>
          <a:prstGeom prst="curvedLeftArrow">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defTabSz="685783"/>
            <a:endParaRPr lang="en-US" sz="900" kern="1200" dirty="0" err="1">
              <a:solidFill>
                <a:srgbClr val="FFFFFF"/>
              </a:solidFill>
              <a:latin typeface="Corbel" panose="020B0503020204020204" pitchFamily="34" charset="0"/>
            </a:endParaRPr>
          </a:p>
        </p:txBody>
      </p:sp>
      <p:sp>
        <p:nvSpPr>
          <p:cNvPr id="13" name="TextBox 12"/>
          <p:cNvSpPr txBox="1"/>
          <p:nvPr/>
        </p:nvSpPr>
        <p:spPr>
          <a:xfrm>
            <a:off x="5810370" y="3472719"/>
            <a:ext cx="363933" cy="270637"/>
          </a:xfrm>
          <a:prstGeom prst="rect">
            <a:avLst/>
          </a:prstGeom>
          <a:noFill/>
        </p:spPr>
        <p:txBody>
          <a:bodyPr wrap="none" lIns="54000" tIns="54000" rIns="54000" bIns="54000" rtlCol="0">
            <a:spAutoFit/>
          </a:bodyPr>
          <a:lstStyle/>
          <a:p>
            <a:pPr defTabSz="342900" fontAlgn="base">
              <a:spcAft>
                <a:spcPct val="0"/>
              </a:spcAft>
              <a:buClr>
                <a:srgbClr val="001135"/>
              </a:buClr>
            </a:pPr>
            <a:r>
              <a:rPr lang="en-US" sz="1050" b="1" kern="1200" dirty="0">
                <a:solidFill>
                  <a:srgbClr val="124191"/>
                </a:solidFill>
                <a:latin typeface="Corbel" panose="020B0503020204020204" pitchFamily="34" charset="0"/>
                <a:ea typeface="+mn-ea"/>
                <a:cs typeface="+mn-cs"/>
              </a:rPr>
              <a:t>Test</a:t>
            </a:r>
          </a:p>
        </p:txBody>
      </p:sp>
      <p:sp>
        <p:nvSpPr>
          <p:cNvPr id="46" name="TextBox 45"/>
          <p:cNvSpPr txBox="1"/>
          <p:nvPr/>
        </p:nvSpPr>
        <p:spPr>
          <a:xfrm>
            <a:off x="5669731" y="4656576"/>
            <a:ext cx="742241" cy="270637"/>
          </a:xfrm>
          <a:prstGeom prst="rect">
            <a:avLst/>
          </a:prstGeom>
          <a:noFill/>
        </p:spPr>
        <p:txBody>
          <a:bodyPr wrap="none" lIns="54000" tIns="54000" rIns="54000" bIns="54000" rtlCol="0">
            <a:spAutoFit/>
          </a:bodyPr>
          <a:lstStyle/>
          <a:p>
            <a:pPr defTabSz="270000">
              <a:spcAft>
                <a:spcPts val="450"/>
              </a:spcAft>
              <a:tabLst>
                <a:tab pos="270000" algn="l"/>
              </a:tabLst>
            </a:pPr>
            <a:r>
              <a:rPr lang="en-US" sz="1050" b="1" kern="1200" dirty="0">
                <a:solidFill>
                  <a:srgbClr val="124191"/>
                </a:solidFill>
                <a:latin typeface="Corbel" panose="020B0503020204020204" pitchFamily="34" charset="0"/>
                <a:ea typeface="+mn-ea"/>
                <a:cs typeface="+mn-cs"/>
              </a:rPr>
              <a:t>Conjecture</a:t>
            </a:r>
          </a:p>
        </p:txBody>
      </p:sp>
      <p:sp>
        <p:nvSpPr>
          <p:cNvPr id="14" name="TextBox 13"/>
          <p:cNvSpPr txBox="1"/>
          <p:nvPr/>
        </p:nvSpPr>
        <p:spPr>
          <a:xfrm rot="5400000">
            <a:off x="6741052" y="3708733"/>
            <a:ext cx="848040" cy="339887"/>
          </a:xfrm>
          <a:prstGeom prst="rect">
            <a:avLst/>
          </a:prstGeom>
          <a:noFill/>
        </p:spPr>
        <p:txBody>
          <a:bodyPr wrap="none" lIns="54000" tIns="54000" rIns="54000" bIns="54000" rtlCol="0">
            <a:spAutoFit/>
          </a:bodyPr>
          <a:lstStyle/>
          <a:p>
            <a:pPr defTabSz="342900" fontAlgn="base">
              <a:spcAft>
                <a:spcPct val="0"/>
              </a:spcAft>
              <a:buClr>
                <a:srgbClr val="001135"/>
              </a:buClr>
            </a:pPr>
            <a:r>
              <a:rPr lang="en-US" sz="1500" b="1" kern="1200" dirty="0">
                <a:solidFill>
                  <a:srgbClr val="001135"/>
                </a:solidFill>
                <a:latin typeface="Corbel" panose="020B0503020204020204" pitchFamily="34" charset="0"/>
                <a:ea typeface="Nokia Pure Text" panose="020B0503020202020204" pitchFamily="34" charset="0"/>
                <a:cs typeface="Nokia Pure Headline Light"/>
              </a:rPr>
              <a:t>Learning</a:t>
            </a:r>
          </a:p>
        </p:txBody>
      </p:sp>
      <p:sp>
        <p:nvSpPr>
          <p:cNvPr id="47" name="TextBox 46"/>
          <p:cNvSpPr txBox="1"/>
          <p:nvPr/>
        </p:nvSpPr>
        <p:spPr>
          <a:xfrm>
            <a:off x="4524248" y="3714606"/>
            <a:ext cx="771095" cy="755385"/>
          </a:xfrm>
          <a:prstGeom prst="rect">
            <a:avLst/>
          </a:prstGeom>
          <a:noFill/>
        </p:spPr>
        <p:txBody>
          <a:bodyPr wrap="none" lIns="54000" tIns="54000" rIns="54000" bIns="54000" rtlCol="0">
            <a:spAutoFit/>
          </a:bodyPr>
          <a:lstStyle/>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Analytics </a:t>
            </a:r>
          </a:p>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automates</a:t>
            </a:r>
          </a:p>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this part of </a:t>
            </a:r>
          </a:p>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the process</a:t>
            </a:r>
          </a:p>
        </p:txBody>
      </p:sp>
      <p:sp>
        <p:nvSpPr>
          <p:cNvPr id="16" name="Left Brace 15"/>
          <p:cNvSpPr/>
          <p:nvPr/>
        </p:nvSpPr>
        <p:spPr>
          <a:xfrm>
            <a:off x="5404752" y="3559932"/>
            <a:ext cx="34289" cy="1084859"/>
          </a:xfrm>
          <a:prstGeom prst="leftBrace">
            <a:avLst/>
          </a:prstGeom>
          <a:ln w="28575"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783"/>
            <a:endParaRPr lang="en-US" sz="1425" kern="1200">
              <a:solidFill>
                <a:srgbClr val="124191"/>
              </a:solidFill>
              <a:latin typeface="Corbel" panose="020B0503020204020204" pitchFamily="34" charset="0"/>
            </a:endParaRPr>
          </a:p>
        </p:txBody>
      </p:sp>
      <p:sp>
        <p:nvSpPr>
          <p:cNvPr id="20" name="TextBox 19"/>
          <p:cNvSpPr txBox="1"/>
          <p:nvPr/>
        </p:nvSpPr>
        <p:spPr>
          <a:xfrm>
            <a:off x="7500911" y="3532006"/>
            <a:ext cx="1186273" cy="593803"/>
          </a:xfrm>
          <a:prstGeom prst="rect">
            <a:avLst/>
          </a:prstGeom>
          <a:noFill/>
        </p:spPr>
        <p:txBody>
          <a:bodyPr wrap="none" lIns="54000" tIns="54000" rIns="54000" bIns="54000" rtlCol="0">
            <a:spAutoFit/>
          </a:bodyPr>
          <a:lstStyle/>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Machine Learning </a:t>
            </a:r>
          </a:p>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automates this </a:t>
            </a:r>
          </a:p>
          <a:p>
            <a:pPr defTabSz="342900" fontAlgn="base">
              <a:spcAft>
                <a:spcPct val="0"/>
              </a:spcAft>
              <a:buClr>
                <a:srgbClr val="001135"/>
              </a:buClr>
            </a:pPr>
            <a:r>
              <a:rPr lang="en-US" sz="1050" b="1" kern="1200" dirty="0">
                <a:solidFill>
                  <a:srgbClr val="FFFFFF">
                    <a:lumMod val="50000"/>
                  </a:srgbClr>
                </a:solidFill>
                <a:latin typeface="Corbel" panose="020B0503020204020204" pitchFamily="34" charset="0"/>
                <a:ea typeface="Nokia Pure Text" panose="020B0503020202020204" pitchFamily="34" charset="0"/>
                <a:cs typeface="Nokia Pure Headline Light"/>
              </a:rPr>
              <a:t>part of the process</a:t>
            </a:r>
          </a:p>
        </p:txBody>
      </p:sp>
      <p:sp>
        <p:nvSpPr>
          <p:cNvPr id="6" name="TextBox 5"/>
          <p:cNvSpPr txBox="1"/>
          <p:nvPr/>
        </p:nvSpPr>
        <p:spPr>
          <a:xfrm>
            <a:off x="1543902" y="2871879"/>
            <a:ext cx="1029428" cy="386054"/>
          </a:xfrm>
          <a:prstGeom prst="rect">
            <a:avLst/>
          </a:prstGeom>
          <a:noFill/>
        </p:spPr>
        <p:txBody>
          <a:bodyPr wrap="square" lIns="54000" tIns="54000" rIns="54000" bIns="54000" rtlCol="0">
            <a:spAutoFit/>
          </a:bodyPr>
          <a:lstStyle/>
          <a:p>
            <a:pPr algn="ctr" defTabSz="270000">
              <a:spcAft>
                <a:spcPts val="450"/>
              </a:spcAft>
              <a:tabLst>
                <a:tab pos="270000" algn="l"/>
              </a:tabLst>
            </a:pPr>
            <a:r>
              <a:rPr lang="en-US" sz="900" i="1" kern="1200" dirty="0">
                <a:solidFill>
                  <a:srgbClr val="001135"/>
                </a:solidFill>
                <a:latin typeface="Corbel" panose="020B0503020204020204" pitchFamily="34" charset="0"/>
                <a:ea typeface="Nokia Pure Text Light" panose="020B0403020202020204" pitchFamily="34" charset="0"/>
                <a:cs typeface="+mn-cs"/>
              </a:rPr>
              <a:t>Machine Learning: Learning Units</a:t>
            </a:r>
          </a:p>
        </p:txBody>
      </p:sp>
      <p:sp>
        <p:nvSpPr>
          <p:cNvPr id="34" name="Title 3">
            <a:extLst>
              <a:ext uri="{FF2B5EF4-FFF2-40B4-BE49-F238E27FC236}">
                <a16:creationId xmlns:a16="http://schemas.microsoft.com/office/drawing/2014/main" id="{4338AB50-35AC-4D24-83BF-454AA4FDDE01}"/>
              </a:ext>
            </a:extLst>
          </p:cNvPr>
          <p:cNvSpPr txBox="1">
            <a:spLocks/>
          </p:cNvSpPr>
          <p:nvPr/>
        </p:nvSpPr>
        <p:spPr>
          <a:xfrm>
            <a:off x="311700" y="409412"/>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IN" sz="2800" dirty="0">
                <a:solidFill>
                  <a:schemeClr val="tx1"/>
                </a:solidFill>
                <a:latin typeface="Corbel" panose="020B0503020204020204" pitchFamily="34" charset="0"/>
              </a:rPr>
              <a:t>Where Does Machine Learning Fit?</a:t>
            </a:r>
          </a:p>
        </p:txBody>
      </p:sp>
    </p:spTree>
    <p:extLst>
      <p:ext uri="{BB962C8B-B14F-4D97-AF65-F5344CB8AC3E}">
        <p14:creationId xmlns:p14="http://schemas.microsoft.com/office/powerpoint/2010/main" val="203302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P spid="52" grpId="0"/>
      <p:bldP spid="53" grpId="0"/>
      <p:bldP spid="59" grpId="0"/>
      <p:bldP spid="65" grpId="0"/>
      <p:bldP spid="39" grpId="0"/>
      <p:bldP spid="40" grpId="0"/>
      <p:bldP spid="41" grpId="0"/>
      <p:bldP spid="43" grpId="0"/>
      <p:bldP spid="44" grpId="0"/>
      <p:bldP spid="9" grpId="0" animBg="1"/>
      <p:bldP spid="13" grpId="0"/>
      <p:bldP spid="46" grpId="0"/>
      <p:bldP spid="14" grpId="0"/>
      <p:bldP spid="47" grpId="0"/>
      <p:bldP spid="16" grpId="0" animBg="1"/>
      <p:bldP spid="20"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A4AA06-9922-4623-9679-B5CC79293B53}"/>
              </a:ext>
            </a:extLst>
          </p:cNvPr>
          <p:cNvSpPr>
            <a:spLocks noGrp="1"/>
          </p:cNvSpPr>
          <p:nvPr>
            <p:ph type="title"/>
          </p:nvPr>
        </p:nvSpPr>
        <p:spPr/>
        <p:txBody>
          <a:bodyPr/>
          <a:lstStyle/>
          <a:p>
            <a:r>
              <a:rPr lang="en-US" dirty="0">
                <a:solidFill>
                  <a:schemeClr val="tx1"/>
                </a:solidFill>
                <a:latin typeface="Corbel" panose="020B0503020204020204" pitchFamily="34" charset="0"/>
              </a:rPr>
              <a:t>Workflow of Machine Learning</a:t>
            </a:r>
            <a:endParaRPr lang="en-IN" dirty="0">
              <a:solidFill>
                <a:schemeClr val="tx1"/>
              </a:solidFill>
              <a:latin typeface="Corbel" panose="020B0503020204020204" pitchFamily="34" charset="0"/>
            </a:endParaRPr>
          </a:p>
        </p:txBody>
      </p:sp>
      <p:sp>
        <p:nvSpPr>
          <p:cNvPr id="2" name="Slide Number Placeholder 1">
            <a:extLst>
              <a:ext uri="{FF2B5EF4-FFF2-40B4-BE49-F238E27FC236}">
                <a16:creationId xmlns:a16="http://schemas.microsoft.com/office/drawing/2014/main" id="{AC26CFB2-3FB4-4D05-981B-55BD78BD6A58}"/>
              </a:ext>
            </a:extLst>
          </p:cNvPr>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2050" name="Picture 2" descr="Graph machine learning workflow">
            <a:extLst>
              <a:ext uri="{FF2B5EF4-FFF2-40B4-BE49-F238E27FC236}">
                <a16:creationId xmlns:a16="http://schemas.microsoft.com/office/drawing/2014/main" id="{06D178C5-B887-429A-9419-6E3B948D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43" y="1123596"/>
            <a:ext cx="8472457" cy="393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693702"/>
      </p:ext>
    </p:extLst>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2494</TotalTime>
  <Words>1415</Words>
  <Application>Microsoft Office PowerPoint</Application>
  <PresentationFormat>On-screen Show (16:9)</PresentationFormat>
  <Paragraphs>199</Paragraphs>
  <Slides>23</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Architects Daughter</vt:lpstr>
      <vt:lpstr>Corbel</vt:lpstr>
      <vt:lpstr>Arial</vt:lpstr>
      <vt:lpstr>simple-dark-2</vt:lpstr>
      <vt:lpstr>Machine learning on the Edge</vt:lpstr>
      <vt:lpstr>Agenda </vt:lpstr>
      <vt:lpstr>What is machine learning?</vt:lpstr>
      <vt:lpstr>PowerPoint Presentation</vt:lpstr>
      <vt:lpstr>One such definition</vt:lpstr>
      <vt:lpstr>PowerPoint Presentation</vt:lpstr>
      <vt:lpstr>Categories</vt:lpstr>
      <vt:lpstr>PowerPoint Presentation</vt:lpstr>
      <vt:lpstr>Workflow of Machine Learning</vt:lpstr>
      <vt:lpstr>PowerPoint Presentation</vt:lpstr>
      <vt:lpstr>Machine learning at Edge Devices</vt:lpstr>
      <vt:lpstr>ML computation moving from Cloud to Edge</vt:lpstr>
      <vt:lpstr>Advantages of Edge Computing</vt:lpstr>
      <vt:lpstr>Use Case 1 – Autonomous Vehicles</vt:lpstr>
      <vt:lpstr>Use Case 2 – Health Care</vt:lpstr>
      <vt:lpstr>PowerPoint Presentation</vt:lpstr>
      <vt:lpstr>Popular ML frameworks for edge devices</vt:lpstr>
      <vt:lpstr>Edge devices hardware specs </vt:lpstr>
      <vt:lpstr>Conclusions </vt:lpstr>
      <vt:lpstr>Roles in Machine Learning Team</vt:lpstr>
      <vt:lpstr>What Skills make Data Scientist</vt:lpstr>
      <vt:lpstr>Tensor Flow Cucumber sorter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M, Jawahar (Nokia - IN/Bangalore)</cp:lastModifiedBy>
  <cp:revision>31</cp:revision>
  <dcterms:modified xsi:type="dcterms:W3CDTF">2020-08-07T09:21:54Z</dcterms:modified>
</cp:coreProperties>
</file>